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84" r:id="rId4"/>
    <p:sldMasterId id="214748368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5143500" cx="9144000"/>
  <p:notesSz cx="6797675" cy="9926625"/>
  <p:embeddedFontLst>
    <p:embeddedFont>
      <p:font typeface="Roboto Thin"/>
      <p:regular r:id="rId20"/>
      <p:bold r:id="rId21"/>
      <p:italic r:id="rId22"/>
      <p:boldItalic r:id="rId23"/>
    </p:embeddedFont>
    <p:embeddedFont>
      <p:font typeface="Roboto"/>
      <p:regular r:id="rId24"/>
      <p:bold r:id="rId25"/>
      <p:italic r:id="rId26"/>
      <p:boldItalic r:id="rId27"/>
    </p:embeddedFont>
    <p:embeddedFont>
      <p:font typeface="Roboto Light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54E7B57-4B95-4EB7-A7FD-98162412348B}">
  <a:tblStyle styleId="{D54E7B57-4B95-4EB7-A7FD-98162412348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Thin-regular.fntdata"/><Relationship Id="rId22" Type="http://schemas.openxmlformats.org/officeDocument/2006/relationships/font" Target="fonts/RobotoThin-italic.fntdata"/><Relationship Id="rId21" Type="http://schemas.openxmlformats.org/officeDocument/2006/relationships/font" Target="fonts/RobotoThin-bold.fntdata"/><Relationship Id="rId24" Type="http://schemas.openxmlformats.org/officeDocument/2006/relationships/font" Target="fonts/Roboto-regular.fntdata"/><Relationship Id="rId23" Type="http://schemas.openxmlformats.org/officeDocument/2006/relationships/font" Target="fonts/RobotoThin-bold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Roboto-italic.fntdata"/><Relationship Id="rId25" Type="http://schemas.openxmlformats.org/officeDocument/2006/relationships/font" Target="fonts/Roboto-bold.fntdata"/><Relationship Id="rId28" Type="http://schemas.openxmlformats.org/officeDocument/2006/relationships/font" Target="fonts/RobotoLight-regular.fntdata"/><Relationship Id="rId27" Type="http://schemas.openxmlformats.org/officeDocument/2006/relationships/font" Target="fonts/Roboto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RobotoLigh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obotoLight-boldItalic.fntdata"/><Relationship Id="rId30" Type="http://schemas.openxmlformats.org/officeDocument/2006/relationships/font" Target="fonts/RobotoLight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g27afb8e0b4_0_0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3" name="Google Shape;203;g27afb8e0b4_0_0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7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g7c8493ff6a_0_21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9" name="Google Shape;349;g7c8493ff6a_0_21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Note: If you deactivate or deploy, the system stops. Because if you are changing config you must want to use it so you’ll need to restart.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“dump” is run when customer has problem, to dump all logs for better diagnosis from support team.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“blades” I think just lists the active blades.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Copying kits and running deploy is equivalent to slotting a card into the backplane.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Start/stop is equivalent to turning the power on and off.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$ ./dfw help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The Capin Deployment Framework is used to deploy and control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Caplin products and bespoke blades.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dfw is the command line tool for the Deployment Framework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and supports the following commands.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Framework control commands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start      Starts all the deployed core components and Adapter blades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stop       Stops all the deployed core components and Adapter blades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clean      Removes all log files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Framework deployment commands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deploy     Deploys kits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activate   Activates the given blade(s)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deactivate Deactivates the given blade(s)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Framework information commands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dump       Dumps Framework configuration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versions   Lists the versions of all deployed kits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blades     Lists all blades and their states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info       Lists information about blades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    help       Prints help message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   For detailed help on a command use: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      ./dfw help [command]</a:t>
            </a:r>
            <a:endParaRPr/>
          </a:p>
        </p:txBody>
      </p:sp>
      <p:sp>
        <p:nvSpPr>
          <p:cNvPr id="350" name="Google Shape;350;g7c8493ff6a_0_21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7c8493ff6a_0_33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7c8493ff6a_0_33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When you make configuration changes, you can only do this in the global_config directory.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Edit to override files.</a:t>
            </a:r>
            <a:endParaRPr/>
          </a:p>
        </p:txBody>
      </p:sp>
      <p:sp>
        <p:nvSpPr>
          <p:cNvPr id="368" name="Google Shape;368;g7c8493ff6a_0_33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7c8493ff6a_0_50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7c8493ff6a_0_50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4" name="Google Shape;384;g7c8493ff6a_0_50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g7c8493ff6a_0_65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" name="Google Shape;395;g7c8493ff6a_0_65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g7c8493ff6a_0_65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27afb8e0b4_0_121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" name="Google Shape;209;g27afb8e0b4_0_121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DF is not a component but a means of deploying Caplin Platform components, and features that add value to the platform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… in a consistent, repeatable and modular way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When you took the Liberator zip file to install Liberator it was platform agnostic.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You can unzip it on Windows/Mac and it would have the same contents, except of course the executable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But all java and other blades are just files that can be used anywhere. 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The DF knows how to deploy these – it expects a certain structure in the components it deploys, and it unpacks and positions the pieces of configuration in the right places in the framework.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g27afb8e0b4_0_121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g27afb8e0b4_0_132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0" name="Google Shape;220;g27afb8e0b4_0_132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Components that can be deployed are 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What we call the servers: 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Lib &amp; Transf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And also any Adapter blade which will be composed of some Liberator and Transformer configuration and (optionally) the implementation of functionality.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g27afb8e0b4_0_132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7afb8e0b4_0_148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27afb8e0b4_0_148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 way of visualising the deployment framework and how it manages components.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DF is a means of deploying components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Initially no components, so an empty box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Blades are like the cards on the right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Liberator, Transformer, IA Blades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Think of deployment as taking one of these components, unwrapping it and slotting it in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Think of deactivating as pulling it out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And reactivate as stick it back.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g27afb8e0b4_0_148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g27afb8e0b4_0_163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0" name="Google Shape;250;g27afb8e0b4_0_163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So from the view of the Caplin stack of components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There’s Liberator Transformer and Integration Adapters that are managed by the DF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CIS is not a part of the framework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But it produces blades which can be slotted into the DF.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g27afb8e0b4_0_163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7afb8e0b4_0_200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27afb8e0b4_0_200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 blade is a re-usable software package containing the configuration and/or binaries needed to implement a working feature of a trading system in a format that can be deployed in the Caplin Deployment Framework.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AND/OR binaries is imp because you may not have binaries, just config which alters Liberator or Transformer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Think of a blade as a card. When its in then a feature is available, when its out feature stops being available.</a:t>
            </a:r>
            <a:endParaRPr/>
          </a:p>
        </p:txBody>
      </p:sp>
      <p:sp>
        <p:nvSpPr>
          <p:cNvPr id="289" name="Google Shape;289;g27afb8e0b4_0_200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g27afb8e0b4_0_209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6" name="Google Shape;296;g27afb8e0b4_0_209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It is easier to activate/deactivate blades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Without DF you need to change Liberator and/or Transformer configuration whenever you want to disable a blade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Now you just run ./dfw deactivate i.e. Modularity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You also do not need to know about the configuration which makes a feature work. 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All you are concerned with is what the feature does. 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Customers are detached from the configuration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Liberator and Transformer must have some 500 config options each and it’s unreasonable of us to expect customers to read and deal with all this.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DF also makes it easy to upgrade. To upgrade Liberator simply copy new Liberator to kits directory and run ./dfw deploy again.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7" name="Google Shape;297;g27afb8e0b4_0_209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g7c8493ff6a_0_0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3" name="Google Shape;303;g7c8493ff6a_0_0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Saying that the DF is initially an empty box is a bit of a lie.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Some blades come with DF and are by default activated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Eg. the Liberator status page was accessible because blade called “http” was automatically activated. There is another “https” blade not automatically activated.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Some blades are supplied by Caplin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RefinerService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PermissioningService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RMDS Adapter etc.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Other blades are custom Integration Adapter blades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Pricing, Permissioning and Trading Integration Adapter blades created using the CIS 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ATM you can only create new adapters with the CIS using Java. If you wanted to write a integration adapter using C we have doc written for creating custom blades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Other blades are custom Service/Module blades 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These contain only configuration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4" name="Google Shape;304;g7c8493ff6a_0_0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7c8493ff6a_0_15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6" name="Google Shape;336;g7c8493ff6a_0_15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Configuration only – e.g. LiberatorJMX, HTTPS </a:t>
            </a:r>
            <a:endParaRPr/>
          </a:p>
          <a:p>
            <a:pPr indent="-6350" lvl="1" marL="4000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– All the built-in blades are configuration only</a:t>
            </a:r>
            <a:endParaRPr/>
          </a:p>
          <a:p>
            <a:pPr indent="-6350" lvl="1" marL="4000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- No binaries in the blade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Module blades – PermissioningService, RefinerService. </a:t>
            </a:r>
            <a:endParaRPr/>
          </a:p>
          <a:p>
            <a:pPr indent="-177800" lvl="1" marL="5715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These blades cause the Liberator or the Transformer to load the blade module. </a:t>
            </a:r>
            <a:endParaRPr/>
          </a:p>
          <a:p>
            <a:pPr indent="-177800" lvl="1" marL="5715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A module is a binary which forms part of Liberator or transformer but is not a component in itself. Just add some features to the component.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Integration Adapter blades – RMDSAdapter, CIS generated blades. </a:t>
            </a:r>
            <a:endParaRPr/>
          </a:p>
          <a:p>
            <a:pPr indent="-6350" lvl="1" marL="4000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- These supply data to the Liberator and/or Transformer.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Config only and module blades are equivalent to cards that are powered off the core components and hold data or code used by the core components.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Adapter blades are blades that can be powered on and off.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7" name="Google Shape;337;g7c8493ff6a_0_15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5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5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5.jpg"/><Relationship Id="rId3" Type="http://schemas.openxmlformats.org/officeDocument/2006/relationships/image" Target="../media/image2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Relationship Id="rId3" Type="http://schemas.openxmlformats.org/officeDocument/2006/relationships/image" Target="../media/image2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Relationship Id="rId3" Type="http://schemas.openxmlformats.org/officeDocument/2006/relationships/image" Target="../media/image2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3.jpg"/><Relationship Id="rId3" Type="http://schemas.openxmlformats.org/officeDocument/2006/relationships/image" Target="../media/image8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4.jpg"/><Relationship Id="rId3" Type="http://schemas.openxmlformats.org/officeDocument/2006/relationships/image" Target="../media/image18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5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20" Type="http://schemas.openxmlformats.org/officeDocument/2006/relationships/image" Target="../media/image37.png"/><Relationship Id="rId11" Type="http://schemas.openxmlformats.org/officeDocument/2006/relationships/image" Target="../media/image24.png"/><Relationship Id="rId22" Type="http://schemas.openxmlformats.org/officeDocument/2006/relationships/image" Target="../media/image34.png"/><Relationship Id="rId10" Type="http://schemas.openxmlformats.org/officeDocument/2006/relationships/image" Target="../media/image31.png"/><Relationship Id="rId21" Type="http://schemas.openxmlformats.org/officeDocument/2006/relationships/image" Target="../media/image38.png"/><Relationship Id="rId13" Type="http://schemas.openxmlformats.org/officeDocument/2006/relationships/image" Target="../media/image28.png"/><Relationship Id="rId12" Type="http://schemas.openxmlformats.org/officeDocument/2006/relationships/image" Target="../media/image27.png"/><Relationship Id="rId23" Type="http://schemas.openxmlformats.org/officeDocument/2006/relationships/image" Target="../media/image36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0.png"/><Relationship Id="rId3" Type="http://schemas.openxmlformats.org/officeDocument/2006/relationships/image" Target="../media/image19.png"/><Relationship Id="rId4" Type="http://schemas.openxmlformats.org/officeDocument/2006/relationships/image" Target="../media/image21.png"/><Relationship Id="rId9" Type="http://schemas.openxmlformats.org/officeDocument/2006/relationships/image" Target="../media/image22.png"/><Relationship Id="rId15" Type="http://schemas.openxmlformats.org/officeDocument/2006/relationships/image" Target="../media/image30.png"/><Relationship Id="rId14" Type="http://schemas.openxmlformats.org/officeDocument/2006/relationships/image" Target="../media/image39.png"/><Relationship Id="rId17" Type="http://schemas.openxmlformats.org/officeDocument/2006/relationships/image" Target="../media/image32.png"/><Relationship Id="rId16" Type="http://schemas.openxmlformats.org/officeDocument/2006/relationships/image" Target="../media/image33.png"/><Relationship Id="rId5" Type="http://schemas.openxmlformats.org/officeDocument/2006/relationships/image" Target="../media/image16.png"/><Relationship Id="rId19" Type="http://schemas.openxmlformats.org/officeDocument/2006/relationships/image" Target="../media/image41.png"/><Relationship Id="rId6" Type="http://schemas.openxmlformats.org/officeDocument/2006/relationships/image" Target="../media/image14.png"/><Relationship Id="rId18" Type="http://schemas.openxmlformats.org/officeDocument/2006/relationships/image" Target="../media/image35.png"/><Relationship Id="rId7" Type="http://schemas.openxmlformats.org/officeDocument/2006/relationships/image" Target="../media/image25.png"/><Relationship Id="rId8" Type="http://schemas.openxmlformats.org/officeDocument/2006/relationships/image" Target="../media/image17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latform Title">
  <p:cSld name="Caplin Platform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457204" y="204787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3575050" y="204790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2"/>
          <p:cNvSpPr txBox="1"/>
          <p:nvPr>
            <p:ph idx="2" type="body"/>
          </p:nvPr>
        </p:nvSpPr>
        <p:spPr>
          <a:xfrm>
            <a:off x="457204" y="1076327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12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3" name="Google Shape;63;p13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1792288" y="4025504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13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Direct Title">
  <p:cSld name="Caplin Direct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8" name="Google Shape;68;p14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69" name="Google Shape;6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integration Suite Title">
  <p:cSld name="Caplin integration Suite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rof Services Title">
  <p:cSld name="Caplin Prof Services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7" name="Google Shape;7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Trader Title">
  <p:cSld name="Caplin Trader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80" name="Google Shape;8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.jpg" id="90" name="Google Shape;9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9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2" name="Google Shape;92;p19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93" name="Google Shape;93;p19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4" name="Google Shape;94;p19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95" name="Google Shape;95;p19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1.png" id="97" name="Google Shape;97;p20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0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9" name="Google Shape;99;p20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0" name="Google Shape;100;p2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1" name="Google Shape;101;p2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2" name="Google Shape;102;p20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2.png" id="104" name="Google Shape;104;p21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1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6" name="Google Shape;106;p21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7" name="Google Shape;107;p2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8" name="Google Shape;108;p2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9" name="Google Shape;109;p21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3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2.jpg" id="111" name="Google Shape;111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3" name="Google Shape;113;p22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114" name="Google Shape;11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3.jpg" id="116" name="Google Shape;116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8" name="Google Shape;118;p2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4.png" id="119" name="Google Shape;119;p23"/>
          <p:cNvPicPr preferRelativeResize="0"/>
          <p:nvPr/>
        </p:nvPicPr>
        <p:blipFill rotWithShape="1">
          <a:blip r:embed="rId3">
            <a:alphaModFix/>
          </a:blip>
          <a:srcRect b="1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3" name="Google Shape;123;p24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8" name="Google Shape;128;p2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1" name="Google Shape;131;p2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7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7"/>
          <p:cNvSpPr txBox="1"/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5" name="Google Shape;135;p27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 1">
  <p:cSld name="TITLE_ONLY_1_1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8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8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9" name="Google Shape;139;p28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9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42" name="Google Shape;142;p2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43" name="Google Shape;143;p29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0"/>
          <p:cNvSpPr txBox="1"/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cxnSp>
        <p:nvCxnSpPr>
          <p:cNvPr id="146" name="Google Shape;146;p30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3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50" name="Google Shape;150;p3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1" name="Google Shape;151;p31"/>
          <p:cNvSpPr txBox="1"/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52" name="Google Shape;152;p31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ctrTitle"/>
          </p:nvPr>
        </p:nvSpPr>
        <p:spPr>
          <a:xfrm>
            <a:off x="3718560" y="853601"/>
            <a:ext cx="5039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" name="Google Shape;24;p4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5" name="Google Shape;2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Image">
  <p:cSld name="SECTION_TITLE_AND_DESCRIPTION_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32"/>
          <p:cNvSpPr txBox="1"/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56" name="Google Shape;156;p32"/>
          <p:cNvSpPr txBox="1"/>
          <p:nvPr>
            <p:ph idx="1" type="subTitle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157" name="Google Shape;157;p32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2" name="Google Shape;162;p3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">
  <p:cSld name="BLANK_1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FA@2x.png" id="165" name="Google Shape;165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ytime, anywhere@2x.png" id="166" name="Google Shape;16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pple &amp; Android@2x.png" id="167" name="Google Shape;16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uditable@2x.png" id="168" name="Google Shape;168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Market Price@2x.png" id="169" name="Google Shape;169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anded Platform@2x.png" id="170" name="Google Shape;170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oswer Based@2x.png" id="171" name="Google Shape;171;p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sultancy@2x.png" id="172" name="Google Shape;172;p3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rporate Workflow@2x.png" id="173" name="Google Shape;173;p3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crease productivity@2x.png" id="174" name="Google Shape;174;p3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yout Management@2x.png" id="175" name="Google Shape;175;p3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tifications icon@2x.png" id="176" name="Google Shape;176;p3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rtnership Icon@2x.png" id="177" name="Google Shape;177;p3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ource Augmentation@2x.png" id="178" name="Google Shape;178;p3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view History@2x.png" id="179" name="Google Shape;179;p36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eed and Flexibility@2x.png" id="180" name="Google Shape;180;p3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Confirmations@2x.png" id="181" name="Google Shape;181;p36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pport@2x.png" id="182" name="Google Shape;182;p36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rgeted GUI@2x.png" id="183" name="Google Shape;183;p36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For Clients@2x.png" id="184" name="Google Shape;184;p36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online@2x.png" id="185" name="Google Shape;185;p36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ch Market@2x.png" id="186" name="Google Shape;186;p36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6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 1">
  <p:cSld name="BLANK_1_1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7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0" name="Google Shape;190;p37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37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2" name="Google Shape;192;p37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7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4" name="Google Shape;194;p37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37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" name="Google Shape;196;p37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37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_2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9" name="Google Shape;199;p38"/>
          <p:cNvGraphicFramePr/>
          <p:nvPr/>
        </p:nvGraphicFramePr>
        <p:xfrm>
          <a:off x="952504" y="7870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{D54E7B57-4B95-4EB7-A7FD-98162412348B}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200" name="Google Shape;200;p38"/>
          <p:cNvGraphicFramePr/>
          <p:nvPr/>
        </p:nvGraphicFramePr>
        <p:xfrm>
          <a:off x="952504" y="23110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{D54E7B57-4B95-4EB7-A7FD-98162412348B}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427673" y="1649096"/>
            <a:ext cx="8259000" cy="78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427674" y="2444195"/>
            <a:ext cx="8259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457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6"/>
          <p:cNvSpPr txBox="1"/>
          <p:nvPr>
            <p:ph idx="2" type="body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457200" y="11513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7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3" type="body"/>
          </p:nvPr>
        </p:nvSpPr>
        <p:spPr>
          <a:xfrm>
            <a:off x="4645029" y="11513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4" type="body"/>
          </p:nvPr>
        </p:nvSpPr>
        <p:spPr>
          <a:xfrm>
            <a:off x="4645029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8" name="Google Shape;48;p9"/>
          <p:cNvSpPr txBox="1"/>
          <p:nvPr>
            <p:ph idx="1" type="body"/>
          </p:nvPr>
        </p:nvSpPr>
        <p:spPr>
          <a:xfrm>
            <a:off x="457204" y="1402080"/>
            <a:ext cx="82296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457204" y="1402080"/>
            <a:ext cx="39117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0"/>
          <p:cNvSpPr/>
          <p:nvPr>
            <p:ph idx="2" type="pic"/>
          </p:nvPr>
        </p:nvSpPr>
        <p:spPr>
          <a:xfrm>
            <a:off x="4602480" y="1402080"/>
            <a:ext cx="40842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23" Type="http://schemas.openxmlformats.org/officeDocument/2006/relationships/theme" Target="../theme/theme3.xml"/><Relationship Id="rId1" Type="http://schemas.openxmlformats.org/officeDocument/2006/relationships/image" Target="../media/image29.jpg"/><Relationship Id="rId2" Type="http://schemas.openxmlformats.org/officeDocument/2006/relationships/image" Target="../media/image8.png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33.xml"/><Relationship Id="rId6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59921" y="4743376"/>
            <a:ext cx="3027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2012 </a:t>
            </a:r>
            <a:r>
              <a:rPr b="0" i="0" lang="en-GB" sz="10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4.jpg" id="83" name="Google Shape;83;p1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/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6" name="Google Shape;86;p18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87" name="Google Shape;87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8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0.png"/><Relationship Id="rId4" Type="http://schemas.openxmlformats.org/officeDocument/2006/relationships/image" Target="../media/image4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7.png"/><Relationship Id="rId4" Type="http://schemas.openxmlformats.org/officeDocument/2006/relationships/image" Target="../media/image48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9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Deployment Framework</a:t>
            </a:r>
            <a:endParaRPr/>
          </a:p>
        </p:txBody>
      </p:sp>
      <p:sp>
        <p:nvSpPr>
          <p:cNvPr id="206" name="Google Shape;206;p39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Caplin Platform and Integration Suite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48"/>
          <p:cNvSpPr txBox="1"/>
          <p:nvPr>
            <p:ph idx="4294967295"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Framework commands</a:t>
            </a:r>
            <a:endParaRPr/>
          </a:p>
        </p:txBody>
      </p:sp>
      <p:sp>
        <p:nvSpPr>
          <p:cNvPr id="353" name="Google Shape;353;p48"/>
          <p:cNvSpPr/>
          <p:nvPr/>
        </p:nvSpPr>
        <p:spPr>
          <a:xfrm rot="5400000">
            <a:off x="4179294" y="1312487"/>
            <a:ext cx="216300" cy="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19999"/>
                </a:lnTo>
                <a:lnTo>
                  <a:pt x="86657" y="119999"/>
                </a:lnTo>
              </a:path>
            </a:pathLst>
          </a:custGeom>
          <a:noFill/>
          <a:ln cap="flat" cmpd="sng" w="25400">
            <a:solidFill>
              <a:srgbClr val="15396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4" name="Google Shape;354;p48"/>
          <p:cNvSpPr/>
          <p:nvPr/>
        </p:nvSpPr>
        <p:spPr>
          <a:xfrm rot="5400000">
            <a:off x="4048911" y="3218133"/>
            <a:ext cx="381900" cy="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19999"/>
                </a:lnTo>
                <a:lnTo>
                  <a:pt x="49104" y="119999"/>
                </a:lnTo>
              </a:path>
            </a:pathLst>
          </a:custGeom>
          <a:noFill/>
          <a:ln cap="flat" cmpd="sng" w="25400">
            <a:solidFill>
              <a:srgbClr val="15396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5" name="Google Shape;355;p48"/>
          <p:cNvSpPr/>
          <p:nvPr/>
        </p:nvSpPr>
        <p:spPr>
          <a:xfrm rot="5400000">
            <a:off x="4174018" y="2245972"/>
            <a:ext cx="259500" cy="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19999"/>
                </a:lnTo>
                <a:lnTo>
                  <a:pt x="72280" y="119999"/>
                </a:lnTo>
              </a:path>
            </a:pathLst>
          </a:custGeom>
          <a:noFill/>
          <a:ln cap="flat" cmpd="sng" w="25400">
            <a:solidFill>
              <a:srgbClr val="15396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6" name="Google Shape;356;p48"/>
          <p:cNvSpPr/>
          <p:nvPr/>
        </p:nvSpPr>
        <p:spPr>
          <a:xfrm>
            <a:off x="896239" y="1410233"/>
            <a:ext cx="3348000" cy="378000"/>
          </a:xfrm>
          <a:prstGeom prst="rect">
            <a:avLst/>
          </a:prstGeom>
          <a:gradFill>
            <a:gsLst>
              <a:gs pos="0">
                <a:srgbClr val="AAB7DB"/>
              </a:gs>
              <a:gs pos="35000">
                <a:srgbClr val="C4CDE5"/>
              </a:gs>
              <a:gs pos="100000">
                <a:srgbClr val="E8EBF6"/>
              </a:gs>
            </a:gsLst>
            <a:lin ang="16200038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67350" lIns="85750" spcFirstLastPara="1" rIns="85750" wrap="square" tIns="673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Setup Commands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7" name="Google Shape;357;p48"/>
          <p:cNvSpPr/>
          <p:nvPr/>
        </p:nvSpPr>
        <p:spPr>
          <a:xfrm>
            <a:off x="4599185" y="1422157"/>
            <a:ext cx="3811200" cy="341700"/>
          </a:xfrm>
          <a:custGeom>
            <a:rect b="b" l="l" r="r" t="t"/>
            <a:pathLst>
              <a:path extrusionOk="0" h="120000" w="120000">
                <a:moveTo>
                  <a:pt x="0" y="11999"/>
                </a:moveTo>
                <a:cubicBezTo>
                  <a:pt x="0" y="5372"/>
                  <a:pt x="3357" y="0"/>
                  <a:pt x="7499" y="0"/>
                </a:cubicBezTo>
                <a:lnTo>
                  <a:pt x="112500" y="0"/>
                </a:lnTo>
                <a:cubicBezTo>
                  <a:pt x="116642" y="0"/>
                  <a:pt x="119999" y="5372"/>
                  <a:pt x="119999" y="11999"/>
                </a:cubicBezTo>
                <a:lnTo>
                  <a:pt x="119999" y="108000"/>
                </a:lnTo>
                <a:cubicBezTo>
                  <a:pt x="119999" y="114627"/>
                  <a:pt x="116642" y="120000"/>
                  <a:pt x="112500" y="120000"/>
                </a:cubicBezTo>
                <a:lnTo>
                  <a:pt x="7499" y="120000"/>
                </a:lnTo>
                <a:cubicBezTo>
                  <a:pt x="3357" y="120000"/>
                  <a:pt x="0" y="114627"/>
                  <a:pt x="0" y="108000"/>
                </a:cubicBezTo>
                <a:lnTo>
                  <a:pt x="0" y="11999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ffectLst>
            <a:outerShdw blurRad="44450" algn="ctr" dir="5400000" dist="27940">
              <a:srgbClr val="000000">
                <a:alpha val="31760"/>
              </a:srgbClr>
            </a:outerShdw>
          </a:effectLst>
        </p:spPr>
        <p:txBody>
          <a:bodyPr anchorCtr="0" anchor="ctr" bIns="50825" lIns="61000" spcFirstLastPara="1" rIns="61000" wrap="square" tIns="508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dfw deploy (unpack and activate)</a:t>
            </a:r>
            <a:endParaRPr/>
          </a:p>
        </p:txBody>
      </p:sp>
      <p:sp>
        <p:nvSpPr>
          <p:cNvPr id="358" name="Google Shape;358;p48"/>
          <p:cNvSpPr/>
          <p:nvPr/>
        </p:nvSpPr>
        <p:spPr>
          <a:xfrm>
            <a:off x="896239" y="2318545"/>
            <a:ext cx="3348000" cy="378000"/>
          </a:xfrm>
          <a:prstGeom prst="rect">
            <a:avLst/>
          </a:prstGeom>
          <a:gradFill>
            <a:gsLst>
              <a:gs pos="0">
                <a:srgbClr val="AAB7DB"/>
              </a:gs>
              <a:gs pos="35000">
                <a:srgbClr val="C4CDE5"/>
              </a:gs>
              <a:gs pos="100000">
                <a:srgbClr val="E8EBF6"/>
              </a:gs>
            </a:gsLst>
            <a:lin ang="16200038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67350" lIns="85750" spcFirstLastPara="1" rIns="85750" wrap="square" tIns="673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Control Commands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9" name="Google Shape;359;p48"/>
          <p:cNvSpPr/>
          <p:nvPr/>
        </p:nvSpPr>
        <p:spPr>
          <a:xfrm>
            <a:off x="4599185" y="2210696"/>
            <a:ext cx="3811200" cy="555900"/>
          </a:xfrm>
          <a:custGeom>
            <a:rect b="b" l="l" r="r" t="t"/>
            <a:pathLst>
              <a:path extrusionOk="0" h="120000" w="120000">
                <a:moveTo>
                  <a:pt x="0" y="11999"/>
                </a:moveTo>
                <a:cubicBezTo>
                  <a:pt x="0" y="5372"/>
                  <a:pt x="3357" y="0"/>
                  <a:pt x="7499" y="0"/>
                </a:cubicBezTo>
                <a:lnTo>
                  <a:pt x="112500" y="0"/>
                </a:lnTo>
                <a:cubicBezTo>
                  <a:pt x="116642" y="0"/>
                  <a:pt x="119999" y="5372"/>
                  <a:pt x="119999" y="11999"/>
                </a:cubicBezTo>
                <a:lnTo>
                  <a:pt x="119999" y="108000"/>
                </a:lnTo>
                <a:cubicBezTo>
                  <a:pt x="119999" y="114627"/>
                  <a:pt x="116642" y="120000"/>
                  <a:pt x="112500" y="120000"/>
                </a:cubicBezTo>
                <a:lnTo>
                  <a:pt x="7499" y="120000"/>
                </a:lnTo>
                <a:cubicBezTo>
                  <a:pt x="3357" y="120000"/>
                  <a:pt x="0" y="114627"/>
                  <a:pt x="0" y="108000"/>
                </a:cubicBezTo>
                <a:lnTo>
                  <a:pt x="0" y="11999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ffectLst>
            <a:outerShdw blurRad="44450" algn="ctr" dir="5400000" dist="27940">
              <a:srgbClr val="000000">
                <a:alpha val="31760"/>
              </a:srgbClr>
            </a:outerShdw>
          </a:effectLst>
        </p:spPr>
        <p:txBody>
          <a:bodyPr anchorCtr="0" anchor="ctr" bIns="50825" lIns="61000" spcFirstLastPara="1" rIns="61000" wrap="square" tIns="508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dfw start</a:t>
            </a:r>
            <a:b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dfw stop</a:t>
            </a:r>
            <a:b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dfw clean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0" name="Google Shape;360;p48"/>
          <p:cNvSpPr/>
          <p:nvPr/>
        </p:nvSpPr>
        <p:spPr>
          <a:xfrm>
            <a:off x="896239" y="3226858"/>
            <a:ext cx="3348000" cy="378000"/>
          </a:xfrm>
          <a:prstGeom prst="rect">
            <a:avLst/>
          </a:prstGeom>
          <a:gradFill>
            <a:gsLst>
              <a:gs pos="0">
                <a:srgbClr val="AAB7DB"/>
              </a:gs>
              <a:gs pos="35000">
                <a:srgbClr val="C4CDE5"/>
              </a:gs>
              <a:gs pos="100000">
                <a:srgbClr val="E8EBF6"/>
              </a:gs>
            </a:gsLst>
            <a:lin ang="16200038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67350" lIns="85750" spcFirstLastPara="1" rIns="85750" wrap="square" tIns="673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Support Tools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1" name="Google Shape;361;p48"/>
          <p:cNvSpPr/>
          <p:nvPr/>
        </p:nvSpPr>
        <p:spPr>
          <a:xfrm>
            <a:off x="4599185" y="3238782"/>
            <a:ext cx="3811200" cy="341700"/>
          </a:xfrm>
          <a:custGeom>
            <a:rect b="b" l="l" r="r" t="t"/>
            <a:pathLst>
              <a:path extrusionOk="0" h="120000" w="120000">
                <a:moveTo>
                  <a:pt x="0" y="11999"/>
                </a:moveTo>
                <a:cubicBezTo>
                  <a:pt x="0" y="5372"/>
                  <a:pt x="3357" y="0"/>
                  <a:pt x="7499" y="0"/>
                </a:cubicBezTo>
                <a:lnTo>
                  <a:pt x="112500" y="0"/>
                </a:lnTo>
                <a:cubicBezTo>
                  <a:pt x="116642" y="0"/>
                  <a:pt x="119999" y="5372"/>
                  <a:pt x="119999" y="11999"/>
                </a:cubicBezTo>
                <a:lnTo>
                  <a:pt x="119999" y="108000"/>
                </a:lnTo>
                <a:cubicBezTo>
                  <a:pt x="119999" y="114627"/>
                  <a:pt x="116642" y="120000"/>
                  <a:pt x="112500" y="120000"/>
                </a:cubicBezTo>
                <a:lnTo>
                  <a:pt x="7499" y="120000"/>
                </a:lnTo>
                <a:cubicBezTo>
                  <a:pt x="3357" y="120000"/>
                  <a:pt x="0" y="114627"/>
                  <a:pt x="0" y="108000"/>
                </a:cubicBezTo>
                <a:lnTo>
                  <a:pt x="0" y="11999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ffectLst>
            <a:outerShdw blurRad="44450" algn="ctr" dir="5400000" dist="27940">
              <a:srgbClr val="000000">
                <a:alpha val="31760"/>
              </a:srgbClr>
            </a:outerShdw>
          </a:effectLst>
        </p:spPr>
        <p:txBody>
          <a:bodyPr anchorCtr="0" anchor="ctr" bIns="50825" lIns="61000" spcFirstLastPara="1" rIns="61000" wrap="square" tIns="508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dfw dump</a:t>
            </a:r>
            <a:b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dfw </a:t>
            </a:r>
            <a:r>
              <a:rPr lang="en-GB" sz="1600">
                <a:solidFill>
                  <a:schemeClr val="dk1"/>
                </a:solidFill>
              </a:rPr>
              <a:t>info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2" name="Google Shape;362;p48"/>
          <p:cNvSpPr/>
          <p:nvPr/>
        </p:nvSpPr>
        <p:spPr>
          <a:xfrm rot="5400000">
            <a:off x="4044513" y="4008838"/>
            <a:ext cx="381900" cy="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19999"/>
                </a:lnTo>
                <a:lnTo>
                  <a:pt x="49104" y="119999"/>
                </a:lnTo>
              </a:path>
            </a:pathLst>
          </a:custGeom>
          <a:noFill/>
          <a:ln cap="flat" cmpd="sng" w="25400">
            <a:solidFill>
              <a:srgbClr val="15396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3" name="Google Shape;363;p48"/>
          <p:cNvSpPr/>
          <p:nvPr/>
        </p:nvSpPr>
        <p:spPr>
          <a:xfrm>
            <a:off x="891841" y="4017563"/>
            <a:ext cx="3348000" cy="378000"/>
          </a:xfrm>
          <a:prstGeom prst="rect">
            <a:avLst/>
          </a:prstGeom>
          <a:gradFill>
            <a:gsLst>
              <a:gs pos="0">
                <a:srgbClr val="AAB7DB"/>
              </a:gs>
              <a:gs pos="35000">
                <a:srgbClr val="C4CDE5"/>
              </a:gs>
              <a:gs pos="100000">
                <a:srgbClr val="E8EBF6"/>
              </a:gs>
            </a:gsLst>
            <a:lin ang="16200038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67350" lIns="85750" spcFirstLastPara="1" rIns="85750" wrap="square" tIns="673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More…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4" name="Google Shape;364;p48"/>
          <p:cNvSpPr/>
          <p:nvPr/>
        </p:nvSpPr>
        <p:spPr>
          <a:xfrm>
            <a:off x="4594787" y="4029488"/>
            <a:ext cx="3811200" cy="341700"/>
          </a:xfrm>
          <a:custGeom>
            <a:rect b="b" l="l" r="r" t="t"/>
            <a:pathLst>
              <a:path extrusionOk="0" h="120000" w="120000">
                <a:moveTo>
                  <a:pt x="0" y="11999"/>
                </a:moveTo>
                <a:cubicBezTo>
                  <a:pt x="0" y="5372"/>
                  <a:pt x="3357" y="0"/>
                  <a:pt x="7499" y="0"/>
                </a:cubicBezTo>
                <a:lnTo>
                  <a:pt x="112500" y="0"/>
                </a:lnTo>
                <a:cubicBezTo>
                  <a:pt x="116642" y="0"/>
                  <a:pt x="119999" y="5372"/>
                  <a:pt x="119999" y="11999"/>
                </a:cubicBezTo>
                <a:lnTo>
                  <a:pt x="119999" y="108000"/>
                </a:lnTo>
                <a:cubicBezTo>
                  <a:pt x="119999" y="114627"/>
                  <a:pt x="116642" y="120000"/>
                  <a:pt x="112500" y="120000"/>
                </a:cubicBezTo>
                <a:lnTo>
                  <a:pt x="7499" y="120000"/>
                </a:lnTo>
                <a:cubicBezTo>
                  <a:pt x="3357" y="120000"/>
                  <a:pt x="0" y="114627"/>
                  <a:pt x="0" y="108000"/>
                </a:cubicBezTo>
                <a:lnTo>
                  <a:pt x="0" y="11999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  <a:effectLst>
            <a:outerShdw blurRad="44450" algn="ctr" dir="5400000" dist="27940">
              <a:srgbClr val="000000">
                <a:alpha val="31760"/>
              </a:srgbClr>
            </a:outerShdw>
          </a:effectLst>
        </p:spPr>
        <p:txBody>
          <a:bodyPr anchorCtr="0" anchor="ctr" bIns="50825" lIns="61000" spcFirstLastPara="1" rIns="61000" wrap="square" tIns="508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dfw help</a:t>
            </a:r>
            <a:endParaRPr b="1"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49"/>
          <p:cNvSpPr txBox="1"/>
          <p:nvPr>
            <p:ph idx="4294967295"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Customisation</a:t>
            </a:r>
            <a:endParaRPr/>
          </a:p>
        </p:txBody>
      </p:sp>
      <p:sp>
        <p:nvSpPr>
          <p:cNvPr id="371" name="Google Shape;371;p49"/>
          <p:cNvSpPr/>
          <p:nvPr/>
        </p:nvSpPr>
        <p:spPr>
          <a:xfrm rot="5400000">
            <a:off x="4331693" y="2955899"/>
            <a:ext cx="216300" cy="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19999"/>
                </a:lnTo>
                <a:lnTo>
                  <a:pt x="86657" y="119999"/>
                </a:lnTo>
              </a:path>
            </a:pathLst>
          </a:custGeom>
          <a:noFill/>
          <a:ln cap="flat" cmpd="sng" w="25400">
            <a:solidFill>
              <a:srgbClr val="15396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2" name="Google Shape;372;p49"/>
          <p:cNvSpPr/>
          <p:nvPr/>
        </p:nvSpPr>
        <p:spPr>
          <a:xfrm rot="5400000">
            <a:off x="4331692" y="2177921"/>
            <a:ext cx="216300" cy="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19999"/>
                </a:lnTo>
                <a:lnTo>
                  <a:pt x="86657" y="119999"/>
                </a:lnTo>
              </a:path>
            </a:pathLst>
          </a:custGeom>
          <a:noFill/>
          <a:ln cap="flat" cmpd="sng" w="25400">
            <a:solidFill>
              <a:srgbClr val="15396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3" name="Google Shape;373;p49"/>
          <p:cNvSpPr/>
          <p:nvPr/>
        </p:nvSpPr>
        <p:spPr>
          <a:xfrm rot="5400000">
            <a:off x="4179294" y="1395386"/>
            <a:ext cx="216300" cy="7815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0" y="119999"/>
                </a:lnTo>
                <a:lnTo>
                  <a:pt x="86657" y="119999"/>
                </a:lnTo>
              </a:path>
            </a:pathLst>
          </a:custGeom>
          <a:noFill/>
          <a:ln cap="flat" cmpd="sng" w="25400">
            <a:solidFill>
              <a:srgbClr val="153963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4" name="Google Shape;374;p49"/>
          <p:cNvSpPr/>
          <p:nvPr/>
        </p:nvSpPr>
        <p:spPr>
          <a:xfrm>
            <a:off x="561975" y="3929062"/>
            <a:ext cx="8020200" cy="651300"/>
          </a:xfrm>
          <a:prstGeom prst="snip2SameRect">
            <a:avLst>
              <a:gd fmla="val 16667" name="adj1"/>
              <a:gd fmla="val 0" name="adj2"/>
            </a:avLst>
          </a:prstGeom>
          <a:gradFill>
            <a:gsLst>
              <a:gs pos="0">
                <a:srgbClr val="AAB7DB"/>
              </a:gs>
              <a:gs pos="35000">
                <a:srgbClr val="C4CDE5"/>
              </a:gs>
              <a:gs pos="100000">
                <a:srgbClr val="E8EBF6"/>
              </a:gs>
            </a:gsLst>
            <a:lin ang="16200038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67350" lIns="85750" spcFirstLastPara="1" rIns="85750" wrap="square" tIns="67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This scheme simplifies the upgrade to a new version of the Framework.</a:t>
            </a:r>
            <a:endParaRPr/>
          </a:p>
        </p:txBody>
      </p:sp>
      <p:sp>
        <p:nvSpPr>
          <p:cNvPr id="375" name="Google Shape;375;p49"/>
          <p:cNvSpPr/>
          <p:nvPr/>
        </p:nvSpPr>
        <p:spPr>
          <a:xfrm>
            <a:off x="1133475" y="1410629"/>
            <a:ext cx="3132000" cy="540000"/>
          </a:xfrm>
          <a:prstGeom prst="rect">
            <a:avLst/>
          </a:prstGeom>
          <a:gradFill>
            <a:gsLst>
              <a:gs pos="0">
                <a:srgbClr val="AAB7DB"/>
              </a:gs>
              <a:gs pos="35000">
                <a:srgbClr val="C4CDE5"/>
              </a:gs>
              <a:gs pos="100000">
                <a:srgbClr val="E8EBF6"/>
              </a:gs>
            </a:gsLst>
            <a:lin ang="16200038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67350" lIns="85750" spcFirstLastPara="1" rIns="85750" wrap="square" tIns="67350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only </a:t>
            </a:r>
            <a:r>
              <a:rPr lang="en-GB" sz="1600">
                <a:solidFill>
                  <a:schemeClr val="dk1"/>
                </a:solidFill>
              </a:rPr>
              <a:t>writable</a:t>
            </a: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files in the Deployment Framework are in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49"/>
          <p:cNvSpPr/>
          <p:nvPr/>
        </p:nvSpPr>
        <p:spPr>
          <a:xfrm>
            <a:off x="4675050" y="1524929"/>
            <a:ext cx="3427200" cy="297000"/>
          </a:xfrm>
          <a:prstGeom prst="rect">
            <a:avLst/>
          </a:prstGeom>
          <a:solidFill>
            <a:srgbClr val="CCCCCC"/>
          </a:solidFill>
          <a:ln>
            <a:noFill/>
          </a:ln>
          <a:effectLst>
            <a:outerShdw blurRad="44450" algn="ctr" dir="5400000" dist="27940">
              <a:srgbClr val="000000">
                <a:alpha val="31760"/>
              </a:srgbClr>
            </a:outerShdw>
          </a:effectLst>
        </p:spPr>
        <p:txBody>
          <a:bodyPr anchorCtr="0" anchor="ctr" bIns="50825" lIns="61000" spcFirstLastPara="1" rIns="61000" wrap="square" tIns="508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global_config directory</a:t>
            </a:r>
            <a:endParaRPr/>
          </a:p>
        </p:txBody>
      </p:sp>
      <p:sp>
        <p:nvSpPr>
          <p:cNvPr id="377" name="Google Shape;377;p49"/>
          <p:cNvSpPr/>
          <p:nvPr/>
        </p:nvSpPr>
        <p:spPr>
          <a:xfrm>
            <a:off x="1133475" y="2193163"/>
            <a:ext cx="3132000" cy="540000"/>
          </a:xfrm>
          <a:prstGeom prst="rect">
            <a:avLst/>
          </a:prstGeom>
          <a:gradFill>
            <a:gsLst>
              <a:gs pos="0">
                <a:srgbClr val="AAB7DB"/>
              </a:gs>
              <a:gs pos="35000">
                <a:srgbClr val="C4CDE5"/>
              </a:gs>
              <a:gs pos="100000">
                <a:srgbClr val="E8EBF6"/>
              </a:gs>
            </a:gsLst>
            <a:lin ang="16200038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67350" lIns="85750" spcFirstLastPara="1" rIns="85750" wrap="square" tIns="67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core component configuration can be modified </a:t>
            </a:r>
            <a:endParaRPr/>
          </a:p>
        </p:txBody>
      </p:sp>
      <p:sp>
        <p:nvSpPr>
          <p:cNvPr id="378" name="Google Shape;378;p49"/>
          <p:cNvSpPr/>
          <p:nvPr/>
        </p:nvSpPr>
        <p:spPr>
          <a:xfrm>
            <a:off x="4675050" y="2307464"/>
            <a:ext cx="3427200" cy="297000"/>
          </a:xfrm>
          <a:prstGeom prst="rect">
            <a:avLst/>
          </a:prstGeom>
          <a:solidFill>
            <a:srgbClr val="CCCCCC"/>
          </a:solidFill>
          <a:ln>
            <a:noFill/>
          </a:ln>
          <a:effectLst>
            <a:outerShdw blurRad="44450" algn="ctr" dir="5400000" dist="27940">
              <a:srgbClr val="000000">
                <a:alpha val="31760"/>
              </a:srgbClr>
            </a:outerShdw>
          </a:effectLst>
        </p:spPr>
        <p:txBody>
          <a:bodyPr anchorCtr="0" anchor="ctr" bIns="50825" lIns="61000" spcFirstLastPara="1" rIns="61000" wrap="square" tIns="50825">
            <a:noAutofit/>
          </a:bodyPr>
          <a:lstStyle/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by editing the overrides files</a:t>
            </a:r>
            <a:endParaRPr/>
          </a:p>
        </p:txBody>
      </p:sp>
      <p:sp>
        <p:nvSpPr>
          <p:cNvPr id="379" name="Google Shape;379;p49"/>
          <p:cNvSpPr/>
          <p:nvPr/>
        </p:nvSpPr>
        <p:spPr>
          <a:xfrm>
            <a:off x="1133475" y="2975699"/>
            <a:ext cx="3132000" cy="540000"/>
          </a:xfrm>
          <a:prstGeom prst="rect">
            <a:avLst/>
          </a:prstGeom>
          <a:gradFill>
            <a:gsLst>
              <a:gs pos="0">
                <a:srgbClr val="AAB7DB"/>
              </a:gs>
              <a:gs pos="35000">
                <a:srgbClr val="C4CDE5"/>
              </a:gs>
              <a:gs pos="100000">
                <a:srgbClr val="E8EBF6"/>
              </a:gs>
            </a:gsLst>
            <a:lin ang="16200038" scaled="0"/>
          </a:gra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67350" lIns="85750" spcFirstLastPara="1" rIns="85750" wrap="square" tIns="6735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Files outside the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global_config directory</a:t>
            </a:r>
            <a:endParaRPr sz="16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0" name="Google Shape;380;p49"/>
          <p:cNvSpPr/>
          <p:nvPr/>
        </p:nvSpPr>
        <p:spPr>
          <a:xfrm>
            <a:off x="4675049" y="3089999"/>
            <a:ext cx="3426900" cy="297000"/>
          </a:xfrm>
          <a:prstGeom prst="rect">
            <a:avLst/>
          </a:prstGeom>
          <a:solidFill>
            <a:srgbClr val="CCCCCC"/>
          </a:solidFill>
          <a:ln>
            <a:noFill/>
          </a:ln>
          <a:effectLst>
            <a:outerShdw blurRad="44450" algn="ctr" dir="5400000" dist="27940">
              <a:srgbClr val="000000">
                <a:alpha val="31760"/>
              </a:srgbClr>
            </a:outerShdw>
          </a:effectLst>
        </p:spPr>
        <p:txBody>
          <a:bodyPr anchorCtr="0" anchor="ctr" bIns="50825" lIns="61000" spcFirstLastPara="1" rIns="61000" wrap="square" tIns="50825">
            <a:noAutofit/>
          </a:bodyPr>
          <a:lstStyle/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Should</a:t>
            </a:r>
            <a:r>
              <a:rPr b="1" i="0" lang="en-GB" sz="16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GB" sz="1600" u="none" cap="none" strike="noStrike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NEVER</a:t>
            </a:r>
            <a:r>
              <a:rPr b="0" i="0" lang="en-GB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be changed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5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50"/>
          <p:cNvSpPr txBox="1"/>
          <p:nvPr>
            <p:ph idx="4294967295"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Example Customisation Debug Logging</a:t>
            </a:r>
            <a:endParaRPr/>
          </a:p>
        </p:txBody>
      </p:sp>
      <p:sp>
        <p:nvSpPr>
          <p:cNvPr id="387" name="Google Shape;387;p50"/>
          <p:cNvSpPr txBox="1"/>
          <p:nvPr>
            <p:ph idx="1" type="body"/>
          </p:nvPr>
        </p:nvSpPr>
        <p:spPr>
          <a:xfrm>
            <a:off x="457200" y="1200151"/>
            <a:ext cx="8229600" cy="9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342900" marR="0" rtl="0" algn="l"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2400"/>
              <a:buFont typeface="Roboto"/>
              <a:buChar char="●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Try tutorial “Deployment Framework and Caplin Platform”</a:t>
            </a:r>
            <a:endParaRPr i="0" sz="24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88" name="Google Shape;388;p50"/>
          <p:cNvSpPr/>
          <p:nvPr/>
        </p:nvSpPr>
        <p:spPr>
          <a:xfrm rot="10800000">
            <a:off x="2279748" y="2324269"/>
            <a:ext cx="4584300" cy="7926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9" name="Google Shape;389;p50"/>
          <p:cNvSpPr txBox="1"/>
          <p:nvPr/>
        </p:nvSpPr>
        <p:spPr>
          <a:xfrm>
            <a:off x="2279952" y="2324699"/>
            <a:ext cx="45843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CONFIGURE LIBERATOR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390" name="Google Shape;390;p50"/>
          <p:cNvSpPr/>
          <p:nvPr/>
        </p:nvSpPr>
        <p:spPr>
          <a:xfrm rot="10800000">
            <a:off x="2279848" y="3174300"/>
            <a:ext cx="4584300" cy="7926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1" name="Google Shape;391;p50"/>
          <p:cNvSpPr txBox="1"/>
          <p:nvPr/>
        </p:nvSpPr>
        <p:spPr>
          <a:xfrm>
            <a:off x="2280052" y="3174730"/>
            <a:ext cx="45843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Configure Liberator’s Log Level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Try it Yourself Icon2.png" id="392" name="Google Shape;392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06155" y="205980"/>
            <a:ext cx="726544" cy="7265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51"/>
          <p:cNvSpPr txBox="1"/>
          <p:nvPr>
            <p:ph idx="4294967295"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Example Customisation Changing a Port Number</a:t>
            </a:r>
            <a:endParaRPr/>
          </a:p>
        </p:txBody>
      </p:sp>
      <p:pic>
        <p:nvPicPr>
          <p:cNvPr descr="Try it Yourself Icon2.png" id="399" name="Google Shape;399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06155" y="205980"/>
            <a:ext cx="726544" cy="726563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51"/>
          <p:cNvSpPr/>
          <p:nvPr/>
        </p:nvSpPr>
        <p:spPr>
          <a:xfrm rot="10800000">
            <a:off x="2279748" y="2324269"/>
            <a:ext cx="4584300" cy="7926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1" name="Google Shape;401;p51"/>
          <p:cNvSpPr txBox="1"/>
          <p:nvPr/>
        </p:nvSpPr>
        <p:spPr>
          <a:xfrm>
            <a:off x="2279952" y="2324699"/>
            <a:ext cx="45843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CONFIGURE LIBERATOR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402" name="Google Shape;402;p51"/>
          <p:cNvSpPr/>
          <p:nvPr/>
        </p:nvSpPr>
        <p:spPr>
          <a:xfrm rot="10800000">
            <a:off x="2279848" y="3174300"/>
            <a:ext cx="4584300" cy="7926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3" name="Google Shape;403;p51"/>
          <p:cNvSpPr txBox="1"/>
          <p:nvPr/>
        </p:nvSpPr>
        <p:spPr>
          <a:xfrm>
            <a:off x="2280052" y="3174730"/>
            <a:ext cx="4584300" cy="514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Configure Liberator’s HTTP port number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40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Deployment Framework</a:t>
            </a:r>
            <a:endParaRPr/>
          </a:p>
        </p:txBody>
      </p:sp>
      <p:sp>
        <p:nvSpPr>
          <p:cNvPr id="213" name="Google Shape;213;p40"/>
          <p:cNvSpPr/>
          <p:nvPr/>
        </p:nvSpPr>
        <p:spPr>
          <a:xfrm>
            <a:off x="3990975" y="2616672"/>
            <a:ext cx="2619300" cy="390900"/>
          </a:xfrm>
          <a:prstGeom prst="rightArrow">
            <a:avLst>
              <a:gd fmla="val 75000" name="adj1"/>
              <a:gd fmla="val 50000" name="adj2"/>
            </a:avLst>
          </a:prstGeom>
          <a:gradFill>
            <a:gsLst>
              <a:gs pos="0">
                <a:srgbClr val="9EAFB8"/>
              </a:gs>
              <a:gs pos="100000">
                <a:srgbClr val="616D73"/>
              </a:gs>
            </a:gsLst>
            <a:lin ang="5400012" scaled="0"/>
          </a:gradFill>
          <a:ln cap="flat" cmpd="sng" w="9525">
            <a:solidFill>
              <a:srgbClr val="7E7E7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0"/>
              </a:srgbClr>
            </a:outerShdw>
          </a:effectLst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18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Run</a:t>
            </a: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4" name="Google Shape;214;p40"/>
          <p:cNvSpPr/>
          <p:nvPr/>
        </p:nvSpPr>
        <p:spPr>
          <a:xfrm>
            <a:off x="3990975" y="2093948"/>
            <a:ext cx="2619300" cy="390900"/>
          </a:xfrm>
          <a:prstGeom prst="rightArrow">
            <a:avLst>
              <a:gd fmla="val 75000" name="adj1"/>
              <a:gd fmla="val 50000" name="adj2"/>
            </a:avLst>
          </a:prstGeom>
          <a:gradFill>
            <a:gsLst>
              <a:gs pos="0">
                <a:srgbClr val="9EAFB8"/>
              </a:gs>
              <a:gs pos="100000">
                <a:srgbClr val="616D73"/>
              </a:gs>
            </a:gsLst>
            <a:lin ang="5400012" scaled="0"/>
          </a:gradFill>
          <a:ln cap="flat" cmpd="sng" w="9525">
            <a:solidFill>
              <a:srgbClr val="7E7E7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0"/>
              </a:srgbClr>
            </a:outerShdw>
          </a:effectLst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Upgraded</a:t>
            </a: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5" name="Google Shape;215;p40"/>
          <p:cNvSpPr/>
          <p:nvPr/>
        </p:nvSpPr>
        <p:spPr>
          <a:xfrm>
            <a:off x="552450" y="3517702"/>
            <a:ext cx="8134500" cy="651300"/>
          </a:xfrm>
          <a:prstGeom prst="snip2SameRect">
            <a:avLst>
              <a:gd fmla="val 16667" name="adj1"/>
              <a:gd fmla="val 0" name="adj2"/>
            </a:avLst>
          </a:prstGeom>
          <a:solidFill>
            <a:schemeClr val="lt1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1" marL="45720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en-GB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‘in a consistent, repeatable and modular way on all supported platforms’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6" name="Google Shape;216;p40"/>
          <p:cNvSpPr/>
          <p:nvPr/>
        </p:nvSpPr>
        <p:spPr>
          <a:xfrm>
            <a:off x="3990975" y="1564079"/>
            <a:ext cx="2619300" cy="390900"/>
          </a:xfrm>
          <a:prstGeom prst="rightArrow">
            <a:avLst>
              <a:gd fmla="val 75000" name="adj1"/>
              <a:gd fmla="val 50000" name="adj2"/>
            </a:avLst>
          </a:prstGeom>
          <a:gradFill>
            <a:gsLst>
              <a:gs pos="0">
                <a:srgbClr val="9EAFB8"/>
              </a:gs>
              <a:gs pos="100000">
                <a:srgbClr val="616D73"/>
              </a:gs>
            </a:gsLst>
            <a:lin ang="5400012" scaled="0"/>
          </a:gradFill>
          <a:ln cap="flat" cmpd="sng" w="9525">
            <a:solidFill>
              <a:srgbClr val="7E7E7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0"/>
              </a:srgbClr>
            </a:outerShdw>
          </a:effectLst>
        </p:spPr>
        <p:txBody>
          <a:bodyPr anchorCtr="1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rPr>
              <a:t>Installed</a:t>
            </a:r>
            <a:endParaRPr sz="1800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7" name="Google Shape;217;p40"/>
          <p:cNvSpPr/>
          <p:nvPr/>
        </p:nvSpPr>
        <p:spPr>
          <a:xfrm>
            <a:off x="1190625" y="1543050"/>
            <a:ext cx="2695500" cy="1478700"/>
          </a:xfrm>
          <a:custGeom>
            <a:rect b="b" l="l" r="r" t="t"/>
            <a:pathLst>
              <a:path extrusionOk="0" h="120000" w="120000">
                <a:moveTo>
                  <a:pt x="0" y="20000"/>
                </a:moveTo>
                <a:cubicBezTo>
                  <a:pt x="0" y="8954"/>
                  <a:pt x="3058" y="0"/>
                  <a:pt x="6830" y="0"/>
                </a:cubicBezTo>
                <a:lnTo>
                  <a:pt x="113169" y="0"/>
                </a:lnTo>
                <a:cubicBezTo>
                  <a:pt x="116941" y="0"/>
                  <a:pt x="120000" y="8954"/>
                  <a:pt x="120000" y="20000"/>
                </a:cubicBezTo>
                <a:lnTo>
                  <a:pt x="120000" y="99999"/>
                </a:lnTo>
                <a:cubicBezTo>
                  <a:pt x="120000" y="111045"/>
                  <a:pt x="116941" y="120000"/>
                  <a:pt x="113169" y="120000"/>
                </a:cubicBezTo>
                <a:lnTo>
                  <a:pt x="6830" y="120000"/>
                </a:lnTo>
                <a:cubicBezTo>
                  <a:pt x="3058" y="120000"/>
                  <a:pt x="0" y="111045"/>
                  <a:pt x="0" y="99999"/>
                </a:cubicBezTo>
                <a:lnTo>
                  <a:pt x="0" y="20000"/>
                </a:lnTo>
                <a:close/>
              </a:path>
            </a:pathLst>
          </a:custGeom>
          <a:gradFill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r="100%" t="100%"/>
            </a:path>
            <a:tileRect b="-100%" l="-100%"/>
          </a:gradFill>
          <a:ln>
            <a:noFill/>
          </a:ln>
        </p:spPr>
        <p:txBody>
          <a:bodyPr anchorCtr="0" anchor="ctr" bIns="32760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rPr>
              <a:t>The Deployment Framework allows the Caplin Platform components to be 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1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Deployment Framework</a:t>
            </a:r>
            <a:endParaRPr/>
          </a:p>
        </p:txBody>
      </p:sp>
      <p:sp>
        <p:nvSpPr>
          <p:cNvPr id="224" name="Google Shape;224;p41"/>
          <p:cNvSpPr txBox="1"/>
          <p:nvPr>
            <p:ph idx="4294967295" type="body"/>
          </p:nvPr>
        </p:nvSpPr>
        <p:spPr>
          <a:xfrm>
            <a:off x="457200" y="1200151"/>
            <a:ext cx="8229600" cy="899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9100" lvl="0" marL="342900" marR="0" rtl="0" algn="l">
              <a:spcBef>
                <a:spcPts val="0"/>
              </a:spcBef>
              <a:spcAft>
                <a:spcPts val="1600"/>
              </a:spcAft>
              <a:buClr>
                <a:srgbClr val="000000"/>
              </a:buClr>
              <a:buSzPts val="2400"/>
              <a:buFont typeface="Merriweather Sans"/>
              <a:buChar char="●"/>
            </a:pPr>
            <a:r>
              <a:rPr b="0" i="0" lang="en-GB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The components that can be deployed are Libera</a:t>
            </a: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tor, </a:t>
            </a:r>
            <a:r>
              <a:rPr b="0" i="0" lang="en-GB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Transformer</a:t>
            </a: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Modules, Adapters </a:t>
            </a:r>
            <a:r>
              <a:rPr b="0" i="0" lang="en-GB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(more later….)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5" name="Google Shape;225;p41"/>
          <p:cNvSpPr/>
          <p:nvPr/>
        </p:nvSpPr>
        <p:spPr>
          <a:xfrm>
            <a:off x="3745725" y="2528056"/>
            <a:ext cx="2868300" cy="583800"/>
          </a:xfrm>
          <a:prstGeom prst="rect">
            <a:avLst/>
          </a:prstGeom>
          <a:gradFill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r="100%" t="100%"/>
            </a:path>
            <a:tileRect b="-100%" l="-100%"/>
          </a:gra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Liberator</a:t>
            </a:r>
            <a:endParaRPr b="1"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6" name="Google Shape;226;p41"/>
          <p:cNvSpPr/>
          <p:nvPr/>
        </p:nvSpPr>
        <p:spPr>
          <a:xfrm>
            <a:off x="3745725" y="3302825"/>
            <a:ext cx="2868300" cy="583800"/>
          </a:xfrm>
          <a:prstGeom prst="rect">
            <a:avLst/>
          </a:prstGeom>
          <a:gradFill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r="100%" t="100%"/>
            </a:path>
            <a:tileRect b="-100%" l="-100%"/>
          </a:gradFill>
          <a:ln>
            <a:noFill/>
          </a:ln>
        </p:spPr>
        <p:txBody>
          <a:bodyPr anchorCtr="0" anchor="ctr" bIns="32760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Transformer</a:t>
            </a:r>
            <a:endParaRPr b="1"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7" name="Google Shape;227;p41"/>
          <p:cNvSpPr/>
          <p:nvPr/>
        </p:nvSpPr>
        <p:spPr>
          <a:xfrm>
            <a:off x="2252236" y="2207596"/>
            <a:ext cx="900000" cy="2128520"/>
          </a:xfrm>
          <a:prstGeom prst="flowChartProcess">
            <a:avLst/>
          </a:prstGeom>
          <a:gradFill>
            <a:gsLst>
              <a:gs pos="0">
                <a:srgbClr val="1F497D">
                  <a:alpha val="67843"/>
                </a:srgbClr>
              </a:gs>
              <a:gs pos="10000">
                <a:srgbClr val="8EB4E3"/>
              </a:gs>
              <a:gs pos="100000">
                <a:srgbClr val="8EB4E3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8" name="Google Shape;228;p41"/>
          <p:cNvSpPr/>
          <p:nvPr/>
        </p:nvSpPr>
        <p:spPr>
          <a:xfrm>
            <a:off x="2361820" y="2787140"/>
            <a:ext cx="695400" cy="351000"/>
          </a:xfrm>
          <a:prstGeom prst="rect">
            <a:avLst/>
          </a:prstGeom>
          <a:solidFill>
            <a:srgbClr val="1F497D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Liberator config</a:t>
            </a:r>
            <a:endParaRPr b="1"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41"/>
          <p:cNvSpPr/>
          <p:nvPr/>
        </p:nvSpPr>
        <p:spPr>
          <a:xfrm>
            <a:off x="2361820" y="3213618"/>
            <a:ext cx="695400" cy="351000"/>
          </a:xfrm>
          <a:prstGeom prst="rect">
            <a:avLst/>
          </a:prstGeom>
          <a:solidFill>
            <a:srgbClr val="1F497D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Transformer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config</a:t>
            </a:r>
            <a:endParaRPr b="1"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41"/>
          <p:cNvSpPr/>
          <p:nvPr/>
        </p:nvSpPr>
        <p:spPr>
          <a:xfrm>
            <a:off x="2361820" y="3741595"/>
            <a:ext cx="695400" cy="486000"/>
          </a:xfrm>
          <a:prstGeom prst="rect">
            <a:avLst/>
          </a:prstGeom>
          <a:solidFill>
            <a:srgbClr val="DDD9C3"/>
          </a:solidFill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Trading Integration Adapter</a:t>
            </a:r>
            <a:endParaRPr b="1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41"/>
          <p:cNvSpPr txBox="1"/>
          <p:nvPr/>
        </p:nvSpPr>
        <p:spPr>
          <a:xfrm>
            <a:off x="2193013" y="2271575"/>
            <a:ext cx="10332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Adapter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2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Used to Deploy Components and Features</a:t>
            </a:r>
            <a:endParaRPr/>
          </a:p>
        </p:txBody>
      </p:sp>
      <p:pic>
        <p:nvPicPr>
          <p:cNvPr id="238" name="Google Shape;238;p42"/>
          <p:cNvPicPr preferRelativeResize="0"/>
          <p:nvPr>
            <p:ph idx="4294967295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 rot="-531256">
            <a:off x="1359040" y="1353962"/>
            <a:ext cx="2212162" cy="219514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rot="-6288946">
            <a:off x="5061101" y="1302171"/>
            <a:ext cx="1914656" cy="1497083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42"/>
          <p:cNvSpPr txBox="1"/>
          <p:nvPr/>
        </p:nvSpPr>
        <p:spPr>
          <a:xfrm>
            <a:off x="4741939" y="3707558"/>
            <a:ext cx="10953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Liberator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42"/>
          <p:cNvSpPr txBox="1"/>
          <p:nvPr/>
        </p:nvSpPr>
        <p:spPr>
          <a:xfrm>
            <a:off x="5766583" y="3252955"/>
            <a:ext cx="1432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Transformer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42"/>
          <p:cNvSpPr txBox="1"/>
          <p:nvPr/>
        </p:nvSpPr>
        <p:spPr>
          <a:xfrm>
            <a:off x="7199396" y="2809325"/>
            <a:ext cx="10335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</a:rPr>
              <a:t>Adapter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3" name="Google Shape;243;p42"/>
          <p:cNvCxnSpPr/>
          <p:nvPr/>
        </p:nvCxnSpPr>
        <p:spPr>
          <a:xfrm flipH="1" rot="10800000">
            <a:off x="5289525" y="2551354"/>
            <a:ext cx="270300" cy="978600"/>
          </a:xfrm>
          <a:prstGeom prst="straightConnector1">
            <a:avLst/>
          </a:prstGeom>
          <a:noFill/>
          <a:ln cap="flat" cmpd="sng" w="25400">
            <a:solidFill>
              <a:srgbClr val="073763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</p:cxnSp>
      <p:cxnSp>
        <p:nvCxnSpPr>
          <p:cNvPr id="244" name="Google Shape;244;p42"/>
          <p:cNvCxnSpPr>
            <a:stCxn id="241" idx="0"/>
          </p:cNvCxnSpPr>
          <p:nvPr/>
        </p:nvCxnSpPr>
        <p:spPr>
          <a:xfrm rot="10800000">
            <a:off x="6221983" y="2551255"/>
            <a:ext cx="261000" cy="701700"/>
          </a:xfrm>
          <a:prstGeom prst="straightConnector1">
            <a:avLst/>
          </a:prstGeom>
          <a:noFill/>
          <a:ln cap="flat" cmpd="sng" w="25400">
            <a:solidFill>
              <a:srgbClr val="073763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</p:cxnSp>
      <p:cxnSp>
        <p:nvCxnSpPr>
          <p:cNvPr id="245" name="Google Shape;245;p42"/>
          <p:cNvCxnSpPr>
            <a:stCxn id="242" idx="0"/>
          </p:cNvCxnSpPr>
          <p:nvPr/>
        </p:nvCxnSpPr>
        <p:spPr>
          <a:xfrm rot="10800000">
            <a:off x="6682646" y="2338625"/>
            <a:ext cx="1033500" cy="470700"/>
          </a:xfrm>
          <a:prstGeom prst="straightConnector1">
            <a:avLst/>
          </a:prstGeom>
          <a:noFill/>
          <a:ln cap="flat" cmpd="sng" w="25400">
            <a:solidFill>
              <a:srgbClr val="073763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</p:cxnSp>
      <p:sp>
        <p:nvSpPr>
          <p:cNvPr id="246" name="Google Shape;246;p42"/>
          <p:cNvSpPr txBox="1"/>
          <p:nvPr/>
        </p:nvSpPr>
        <p:spPr>
          <a:xfrm>
            <a:off x="1203321" y="4123057"/>
            <a:ext cx="26340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Deployment Framework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7" name="Google Shape;247;p42"/>
          <p:cNvCxnSpPr>
            <a:stCxn id="246" idx="0"/>
          </p:cNvCxnSpPr>
          <p:nvPr/>
        </p:nvCxnSpPr>
        <p:spPr>
          <a:xfrm rot="10800000">
            <a:off x="2520321" y="3529957"/>
            <a:ext cx="0" cy="593100"/>
          </a:xfrm>
          <a:prstGeom prst="straightConnector1">
            <a:avLst/>
          </a:prstGeom>
          <a:noFill/>
          <a:ln cap="flat" cmpd="sng" w="25400">
            <a:solidFill>
              <a:srgbClr val="0B5394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3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Caplin Platform and Integration Libraries (CIS)</a:t>
            </a:r>
            <a:endParaRPr/>
          </a:p>
        </p:txBody>
      </p:sp>
      <p:cxnSp>
        <p:nvCxnSpPr>
          <p:cNvPr id="254" name="Google Shape;254;p43"/>
          <p:cNvCxnSpPr/>
          <p:nvPr/>
        </p:nvCxnSpPr>
        <p:spPr>
          <a:xfrm>
            <a:off x="5478588" y="1456394"/>
            <a:ext cx="0" cy="25365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</p:cxnSp>
      <p:cxnSp>
        <p:nvCxnSpPr>
          <p:cNvPr id="255" name="Google Shape;255;p43"/>
          <p:cNvCxnSpPr/>
          <p:nvPr/>
        </p:nvCxnSpPr>
        <p:spPr>
          <a:xfrm flipH="1">
            <a:off x="4437383" y="2817589"/>
            <a:ext cx="4200" cy="11754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</p:cxnSp>
      <p:cxnSp>
        <p:nvCxnSpPr>
          <p:cNvPr id="256" name="Google Shape;256;p43"/>
          <p:cNvCxnSpPr/>
          <p:nvPr/>
        </p:nvCxnSpPr>
        <p:spPr>
          <a:xfrm flipH="1">
            <a:off x="6483412" y="2817589"/>
            <a:ext cx="5400" cy="1217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</p:cxnSp>
      <p:cxnSp>
        <p:nvCxnSpPr>
          <p:cNvPr id="257" name="Google Shape;257;p43"/>
          <p:cNvCxnSpPr/>
          <p:nvPr/>
        </p:nvCxnSpPr>
        <p:spPr>
          <a:xfrm rot="-5400000">
            <a:off x="2728856" y="2709344"/>
            <a:ext cx="1908600" cy="658500"/>
          </a:xfrm>
          <a:prstGeom prst="bentConnector2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</p:cxnSp>
      <p:cxnSp>
        <p:nvCxnSpPr>
          <p:cNvPr id="258" name="Google Shape;258;p43"/>
          <p:cNvCxnSpPr/>
          <p:nvPr/>
        </p:nvCxnSpPr>
        <p:spPr>
          <a:xfrm flipH="1" rot="-5400000">
            <a:off x="6283794" y="2768297"/>
            <a:ext cx="1772700" cy="676500"/>
          </a:xfrm>
          <a:prstGeom prst="bentConnector2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</p:cxnSp>
      <p:cxnSp>
        <p:nvCxnSpPr>
          <p:cNvPr id="259" name="Google Shape;259;p43"/>
          <p:cNvCxnSpPr/>
          <p:nvPr/>
        </p:nvCxnSpPr>
        <p:spPr>
          <a:xfrm>
            <a:off x="7976299" y="4235782"/>
            <a:ext cx="1959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dash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</p:cxnSp>
      <p:sp>
        <p:nvSpPr>
          <p:cNvPr id="260" name="Google Shape;260;p43"/>
          <p:cNvSpPr/>
          <p:nvPr/>
        </p:nvSpPr>
        <p:spPr>
          <a:xfrm>
            <a:off x="4012425" y="1237827"/>
            <a:ext cx="2868300" cy="320700"/>
          </a:xfrm>
          <a:prstGeom prst="rect">
            <a:avLst/>
          </a:prstGeom>
          <a:gradFill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r="100%" t="100%"/>
            </a:path>
            <a:tileRect b="-100%" l="-100%"/>
          </a:gra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StreamLink API</a:t>
            </a:r>
            <a:endParaRPr b="1" sz="1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43"/>
          <p:cNvSpPr/>
          <p:nvPr/>
        </p:nvSpPr>
        <p:spPr>
          <a:xfrm>
            <a:off x="4008866" y="912743"/>
            <a:ext cx="2871900" cy="326100"/>
          </a:xfrm>
          <a:prstGeom prst="rect">
            <a:avLst/>
          </a:prstGeom>
          <a:solidFill>
            <a:srgbClr val="F2F2F2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Client Application</a:t>
            </a:r>
            <a:endParaRPr b="1" sz="1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2" name="Google Shape;262;p43"/>
          <p:cNvSpPr/>
          <p:nvPr/>
        </p:nvSpPr>
        <p:spPr>
          <a:xfrm>
            <a:off x="4012425" y="1792250"/>
            <a:ext cx="2868300" cy="583800"/>
          </a:xfrm>
          <a:prstGeom prst="rect">
            <a:avLst/>
          </a:prstGeom>
          <a:gradFill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r="100%" t="100%"/>
            </a:path>
            <a:tileRect b="-100%" l="-100%"/>
          </a:gra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Liberator</a:t>
            </a:r>
            <a:endParaRPr b="1" sz="1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43"/>
          <p:cNvSpPr/>
          <p:nvPr/>
        </p:nvSpPr>
        <p:spPr>
          <a:xfrm>
            <a:off x="4012425" y="2567018"/>
            <a:ext cx="2868300" cy="583800"/>
          </a:xfrm>
          <a:prstGeom prst="rect">
            <a:avLst/>
          </a:prstGeom>
          <a:gradFill>
            <a:gsLst>
              <a:gs pos="0">
                <a:srgbClr val="1F497D"/>
              </a:gs>
              <a:gs pos="100000">
                <a:srgbClr val="416EA0"/>
              </a:gs>
            </a:gsLst>
            <a:path path="circle">
              <a:fillToRect r="100%" t="100%"/>
            </a:path>
            <a:tileRect b="-100%" l="-100%"/>
          </a:gra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32760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Transformer</a:t>
            </a:r>
            <a:endParaRPr b="1" sz="1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43"/>
          <p:cNvSpPr/>
          <p:nvPr/>
        </p:nvSpPr>
        <p:spPr>
          <a:xfrm>
            <a:off x="1566436" y="1778971"/>
            <a:ext cx="900000" cy="2128520"/>
          </a:xfrm>
          <a:prstGeom prst="flowChartProcess">
            <a:avLst/>
          </a:prstGeom>
          <a:gradFill>
            <a:gsLst>
              <a:gs pos="0">
                <a:srgbClr val="1F497D">
                  <a:alpha val="67843"/>
                </a:srgbClr>
              </a:gs>
              <a:gs pos="10000">
                <a:srgbClr val="8EB4E3"/>
              </a:gs>
              <a:gs pos="100000">
                <a:srgbClr val="8EB4E3"/>
              </a:gs>
            </a:gsLst>
            <a:lin ang="0" scaled="0"/>
          </a:gra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5" name="Google Shape;265;p43"/>
          <p:cNvSpPr/>
          <p:nvPr/>
        </p:nvSpPr>
        <p:spPr>
          <a:xfrm>
            <a:off x="2907172" y="3312970"/>
            <a:ext cx="936000" cy="486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Trading Integration Adapter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6" name="Google Shape;266;p43"/>
          <p:cNvSpPr/>
          <p:nvPr/>
        </p:nvSpPr>
        <p:spPr>
          <a:xfrm>
            <a:off x="5039624" y="3312970"/>
            <a:ext cx="903900" cy="486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Pricing Integration Adapter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7" name="Google Shape;267;p43"/>
          <p:cNvSpPr/>
          <p:nvPr/>
        </p:nvSpPr>
        <p:spPr>
          <a:xfrm>
            <a:off x="3987615" y="3312970"/>
            <a:ext cx="903900" cy="486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Alerts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Integration Adapter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8" name="Google Shape;268;p43"/>
          <p:cNvSpPr/>
          <p:nvPr/>
        </p:nvSpPr>
        <p:spPr>
          <a:xfrm>
            <a:off x="6027836" y="3312970"/>
            <a:ext cx="903900" cy="486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Charts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Integration Adapter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43"/>
          <p:cNvSpPr/>
          <p:nvPr/>
        </p:nvSpPr>
        <p:spPr>
          <a:xfrm>
            <a:off x="7074490" y="3312970"/>
            <a:ext cx="903900" cy="486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Permissioning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Integration Adapter</a:t>
            </a:r>
            <a:endParaRPr sz="9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43"/>
          <p:cNvSpPr/>
          <p:nvPr/>
        </p:nvSpPr>
        <p:spPr>
          <a:xfrm>
            <a:off x="2885906" y="3992893"/>
            <a:ext cx="936000" cy="485700"/>
          </a:xfrm>
          <a:prstGeom prst="rect">
            <a:avLst/>
          </a:prstGeom>
          <a:solidFill>
            <a:srgbClr val="17365D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Trading System</a:t>
            </a:r>
            <a:endParaRPr sz="9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1" name="Google Shape;271;p43"/>
          <p:cNvSpPr/>
          <p:nvPr/>
        </p:nvSpPr>
        <p:spPr>
          <a:xfrm>
            <a:off x="3969312" y="3992893"/>
            <a:ext cx="936000" cy="485700"/>
          </a:xfrm>
          <a:prstGeom prst="rect">
            <a:avLst/>
          </a:prstGeom>
          <a:solidFill>
            <a:srgbClr val="17365D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Pricing System</a:t>
            </a:r>
            <a:endParaRPr sz="9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2" name="Google Shape;272;p43"/>
          <p:cNvSpPr/>
          <p:nvPr/>
        </p:nvSpPr>
        <p:spPr>
          <a:xfrm>
            <a:off x="5010590" y="3992893"/>
            <a:ext cx="936000" cy="485700"/>
          </a:xfrm>
          <a:prstGeom prst="rect">
            <a:avLst/>
          </a:prstGeom>
          <a:solidFill>
            <a:srgbClr val="17365D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Events or 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Notification System</a:t>
            </a:r>
            <a:endParaRPr sz="9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3" name="Google Shape;273;p43"/>
          <p:cNvSpPr/>
          <p:nvPr/>
        </p:nvSpPr>
        <p:spPr>
          <a:xfrm>
            <a:off x="8172121" y="4035360"/>
            <a:ext cx="669300" cy="400800"/>
          </a:xfrm>
          <a:prstGeom prst="can">
            <a:avLst>
              <a:gd fmla="val 25000" name="adj"/>
            </a:avLst>
          </a:prstGeom>
          <a:solidFill>
            <a:srgbClr val="8EB4E3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User Data</a:t>
            </a:r>
            <a:endParaRPr sz="1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43"/>
          <p:cNvSpPr/>
          <p:nvPr/>
        </p:nvSpPr>
        <p:spPr>
          <a:xfrm>
            <a:off x="6148881" y="4035360"/>
            <a:ext cx="669300" cy="400800"/>
          </a:xfrm>
          <a:prstGeom prst="can">
            <a:avLst>
              <a:gd fmla="val 25000" name="adj"/>
            </a:avLst>
          </a:prstGeom>
          <a:solidFill>
            <a:srgbClr val="8EB4E3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Historic Data</a:t>
            </a:r>
            <a:endParaRPr sz="10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43"/>
          <p:cNvSpPr/>
          <p:nvPr/>
        </p:nvSpPr>
        <p:spPr>
          <a:xfrm>
            <a:off x="7040302" y="3992893"/>
            <a:ext cx="936000" cy="485700"/>
          </a:xfrm>
          <a:prstGeom prst="rect">
            <a:avLst/>
          </a:prstGeom>
          <a:solidFill>
            <a:srgbClr val="17365D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Permissioning</a:t>
            </a:r>
            <a:endParaRPr sz="9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Data</a:t>
            </a:r>
            <a:endParaRPr sz="9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43"/>
          <p:cNvSpPr txBox="1"/>
          <p:nvPr/>
        </p:nvSpPr>
        <p:spPr>
          <a:xfrm>
            <a:off x="283448" y="1778978"/>
            <a:ext cx="900000" cy="2133000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200" u="none" cap="none" strike="noStrike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Caplin </a:t>
            </a:r>
            <a:endParaRPr b="1" i="0" sz="1200" u="none" cap="none" strike="noStrike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i="0" lang="en-GB" sz="1200" u="none" cap="none" strike="noStrike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Integration</a:t>
            </a:r>
            <a:endParaRPr b="1" i="0" sz="1200" u="none" cap="none" strike="noStrike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1F497D"/>
                </a:solidFill>
              </a:rPr>
              <a:t>Libraries</a:t>
            </a:r>
            <a:r>
              <a:rPr b="1" i="0" lang="en-GB" sz="1200" u="none" cap="none" strike="noStrike">
                <a:solidFill>
                  <a:srgbClr val="1F497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1" i="0" sz="1200" u="none" cap="none" strike="noStrike">
              <a:solidFill>
                <a:srgbClr val="1F497D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None/>
            </a:pPr>
            <a:r>
              <a:t/>
            </a:r>
            <a:endParaRPr b="0" i="0" sz="1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43"/>
          <p:cNvSpPr/>
          <p:nvPr/>
        </p:nvSpPr>
        <p:spPr>
          <a:xfrm>
            <a:off x="1676020" y="2358515"/>
            <a:ext cx="695400" cy="35100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Liberator config</a:t>
            </a:r>
            <a:endParaRPr b="1"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8" name="Google Shape;278;p43"/>
          <p:cNvSpPr/>
          <p:nvPr/>
        </p:nvSpPr>
        <p:spPr>
          <a:xfrm>
            <a:off x="1676020" y="2784993"/>
            <a:ext cx="695400" cy="351000"/>
          </a:xfrm>
          <a:prstGeom prst="rect">
            <a:avLst/>
          </a:prstGeom>
          <a:solidFill>
            <a:srgbClr val="1F497D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Transformer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config</a:t>
            </a:r>
            <a:endParaRPr b="1" sz="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43"/>
          <p:cNvSpPr/>
          <p:nvPr/>
        </p:nvSpPr>
        <p:spPr>
          <a:xfrm>
            <a:off x="1676020" y="3312970"/>
            <a:ext cx="695400" cy="486000"/>
          </a:xfrm>
          <a:prstGeom prst="rect">
            <a:avLst/>
          </a:prstGeom>
          <a:solidFill>
            <a:srgbClr val="DDD9C3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Trading Integration Adapter</a:t>
            </a:r>
            <a:endParaRPr b="1" sz="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0" name="Google Shape;280;p43"/>
          <p:cNvSpPr txBox="1"/>
          <p:nvPr/>
        </p:nvSpPr>
        <p:spPr>
          <a:xfrm>
            <a:off x="1507213" y="1842950"/>
            <a:ext cx="1033200" cy="3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Adapter</a:t>
            </a:r>
            <a:endParaRPr sz="14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1" name="Google Shape;281;p43"/>
          <p:cNvSpPr/>
          <p:nvPr/>
        </p:nvSpPr>
        <p:spPr>
          <a:xfrm>
            <a:off x="6363897" y="2114962"/>
            <a:ext cx="468000" cy="210600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Perms Service</a:t>
            </a:r>
            <a:endParaRPr b="1"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2" name="Google Shape;282;p43"/>
          <p:cNvSpPr/>
          <p:nvPr/>
        </p:nvSpPr>
        <p:spPr>
          <a:xfrm>
            <a:off x="6363899" y="2900871"/>
            <a:ext cx="468000" cy="210600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Charts Service</a:t>
            </a:r>
            <a:endParaRPr b="1"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3" name="Google Shape;283;p43"/>
          <p:cNvSpPr/>
          <p:nvPr/>
        </p:nvSpPr>
        <p:spPr>
          <a:xfrm>
            <a:off x="5843415" y="2900871"/>
            <a:ext cx="468000" cy="210600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Alerts Service</a:t>
            </a:r>
            <a:endParaRPr b="1"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4" name="Google Shape;284;p43"/>
          <p:cNvSpPr/>
          <p:nvPr/>
        </p:nvSpPr>
        <p:spPr>
          <a:xfrm>
            <a:off x="5315995" y="2900871"/>
            <a:ext cx="468000" cy="210600"/>
          </a:xfrm>
          <a:prstGeom prst="rect">
            <a:avLst/>
          </a:prstGeom>
          <a:solidFill>
            <a:srgbClr val="C6D9F1"/>
          </a:solidFill>
          <a:ln>
            <a:noFill/>
          </a:ln>
          <a:effectLst>
            <a:outerShdw blurRad="57785" algn="ctr" dir="3180000" dist="33020">
              <a:srgbClr val="000000">
                <a:alpha val="29800"/>
              </a:srgbClr>
            </a:outerShdw>
          </a:effectLst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Refiner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7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Service</a:t>
            </a:r>
            <a:endParaRPr b="1" sz="7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43"/>
          <p:cNvSpPr/>
          <p:nvPr/>
        </p:nvSpPr>
        <p:spPr>
          <a:xfrm>
            <a:off x="2761593" y="1661948"/>
            <a:ext cx="5410500" cy="2245500"/>
          </a:xfrm>
          <a:prstGeom prst="rect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44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Adapter - Blades</a:t>
            </a:r>
            <a:endParaRPr/>
          </a:p>
        </p:txBody>
      </p:sp>
      <p:sp>
        <p:nvSpPr>
          <p:cNvPr id="292" name="Google Shape;292;p44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GB" sz="1800"/>
              <a:t>What is a Blade?</a:t>
            </a:r>
            <a:endParaRPr sz="1800"/>
          </a:p>
        </p:txBody>
      </p:sp>
      <p:sp>
        <p:nvSpPr>
          <p:cNvPr id="293" name="Google Shape;293;p44"/>
          <p:cNvSpPr txBox="1"/>
          <p:nvPr>
            <p:ph idx="2" type="body"/>
          </p:nvPr>
        </p:nvSpPr>
        <p:spPr>
          <a:xfrm>
            <a:off x="4095775" y="1152475"/>
            <a:ext cx="47364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‘A blade is a re-usable software package containing the configuration and/or binaries needed to implement a working feature of a trading system in a format that can be deployed in the </a:t>
            </a:r>
            <a:endParaRPr i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Caplin Deployment Framework’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5"/>
          <p:cNvSpPr txBox="1"/>
          <p:nvPr>
            <p:ph idx="4294967295"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Adapter - Blades</a:t>
            </a:r>
            <a:endParaRPr/>
          </a:p>
        </p:txBody>
      </p:sp>
      <p:sp>
        <p:nvSpPr>
          <p:cNvPr id="300" name="Google Shape;300;p45"/>
          <p:cNvSpPr txBox="1"/>
          <p:nvPr>
            <p:ph idx="1" type="body"/>
          </p:nvPr>
        </p:nvSpPr>
        <p:spPr>
          <a:xfrm>
            <a:off x="311700" y="1084800"/>
            <a:ext cx="83415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Advantages of implementing features in Blades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7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GB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Modularity, allows configuration to be handled on a feature level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7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7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GB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Easy to deploy and upgrade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75000"/>
              </a:lnSpc>
              <a:spcBef>
                <a:spcPts val="20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55600" lvl="0" marL="457200" rtl="0" algn="l">
              <a:lnSpc>
                <a:spcPct val="75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●"/>
            </a:pPr>
            <a:r>
              <a:rPr lang="en-GB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Easy to activate/deactivate features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46"/>
          <p:cNvSpPr txBox="1"/>
          <p:nvPr>
            <p:ph idx="4294967295"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Adapter types</a:t>
            </a:r>
            <a:endParaRPr/>
          </a:p>
        </p:txBody>
      </p:sp>
      <p:sp>
        <p:nvSpPr>
          <p:cNvPr id="307" name="Google Shape;307;p46"/>
          <p:cNvSpPr txBox="1"/>
          <p:nvPr>
            <p:ph idx="1" type="body"/>
          </p:nvPr>
        </p:nvSpPr>
        <p:spPr>
          <a:xfrm>
            <a:off x="602700" y="752651"/>
            <a:ext cx="8229600" cy="928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42900" lvl="0" marL="45720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i="0" lang="en-GB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Deployment Framework contains adapter, c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onfig adapter, </a:t>
            </a:r>
            <a:r>
              <a:rPr i="0" lang="en-GB" sz="1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service mo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dules</a:t>
            </a:r>
            <a:endParaRPr i="0" sz="18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308" name="Google Shape;308;p46"/>
          <p:cNvGrpSpPr/>
          <p:nvPr/>
        </p:nvGrpSpPr>
        <p:grpSpPr>
          <a:xfrm>
            <a:off x="1040106" y="1320009"/>
            <a:ext cx="7063801" cy="3543696"/>
            <a:chOff x="689752" y="1319210"/>
            <a:chExt cx="7063801" cy="3744000"/>
          </a:xfrm>
        </p:grpSpPr>
        <p:sp>
          <p:nvSpPr>
            <p:cNvPr id="309" name="Google Shape;309;p46"/>
            <p:cNvSpPr/>
            <p:nvPr/>
          </p:nvSpPr>
          <p:spPr>
            <a:xfrm>
              <a:off x="689752" y="2022489"/>
              <a:ext cx="7063800" cy="778500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t" bIns="0" lIns="36000" spcFirstLastPara="1" rIns="36000" wrap="square" tIns="468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46"/>
            <p:cNvSpPr/>
            <p:nvPr/>
          </p:nvSpPr>
          <p:spPr>
            <a:xfrm>
              <a:off x="689753" y="3055513"/>
              <a:ext cx="7063800" cy="778500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t" bIns="327600" lIns="36000" spcFirstLastPara="1" rIns="36000" wrap="square" tIns="468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46"/>
            <p:cNvSpPr/>
            <p:nvPr/>
          </p:nvSpPr>
          <p:spPr>
            <a:xfrm>
              <a:off x="1975176" y="1319210"/>
              <a:ext cx="1061400" cy="3744000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99997" ty="0" sy="99997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Price Server Integration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0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46"/>
            <p:cNvSpPr/>
            <p:nvPr/>
          </p:nvSpPr>
          <p:spPr>
            <a:xfrm>
              <a:off x="2039353" y="4050115"/>
              <a:ext cx="936000" cy="648000"/>
            </a:xfrm>
            <a:prstGeom prst="rect">
              <a:avLst/>
            </a:prstGeom>
            <a:solidFill>
              <a:srgbClr val="DDD9C3"/>
            </a:solidFill>
            <a:ln cap="flat" cmpd="sng" w="9525">
              <a:solidFill>
                <a:srgbClr val="000000">
                  <a:alpha val="0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Custom Integration Adapter</a:t>
              </a:r>
              <a:endParaRPr sz="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3" name="Google Shape;313;p46"/>
            <p:cNvSpPr/>
            <p:nvPr/>
          </p:nvSpPr>
          <p:spPr>
            <a:xfrm>
              <a:off x="2039353" y="3501251"/>
              <a:ext cx="936000" cy="2826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Transformer configuration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4" name="Google Shape;314;p46"/>
            <p:cNvSpPr/>
            <p:nvPr/>
          </p:nvSpPr>
          <p:spPr>
            <a:xfrm>
              <a:off x="2039353" y="4714101"/>
              <a:ext cx="936000" cy="2826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Adapter configuration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5" name="Google Shape;315;p46"/>
            <p:cNvSpPr/>
            <p:nvPr/>
          </p:nvSpPr>
          <p:spPr>
            <a:xfrm>
              <a:off x="2039353" y="2453501"/>
              <a:ext cx="936000" cy="2826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6" name="Google Shape;316;p46"/>
            <p:cNvSpPr/>
            <p:nvPr/>
          </p:nvSpPr>
          <p:spPr>
            <a:xfrm>
              <a:off x="3124526" y="1319210"/>
              <a:ext cx="1061400" cy="3744000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99997" ty="0" sy="99997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Adapter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Trading System Integration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7" name="Google Shape;317;p46"/>
            <p:cNvSpPr/>
            <p:nvPr/>
          </p:nvSpPr>
          <p:spPr>
            <a:xfrm>
              <a:off x="3188703" y="4050115"/>
              <a:ext cx="936000" cy="6480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9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Custom Integration Adapter</a:t>
              </a:r>
              <a:endParaRPr sz="9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8" name="Google Shape;318;p46"/>
            <p:cNvSpPr/>
            <p:nvPr/>
          </p:nvSpPr>
          <p:spPr>
            <a:xfrm>
              <a:off x="3188703" y="4714101"/>
              <a:ext cx="936000" cy="2826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Adapter configuration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9" name="Google Shape;319;p46"/>
            <p:cNvSpPr/>
            <p:nvPr/>
          </p:nvSpPr>
          <p:spPr>
            <a:xfrm>
              <a:off x="3188703" y="2453501"/>
              <a:ext cx="936000" cy="2826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0" name="Google Shape;320;p46"/>
            <p:cNvSpPr/>
            <p:nvPr/>
          </p:nvSpPr>
          <p:spPr>
            <a:xfrm>
              <a:off x="4280226" y="1319210"/>
              <a:ext cx="1061400" cy="3744000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99997" ty="0" sy="99997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Config</a:t>
              </a:r>
              <a:r>
                <a:rPr lang="en-GB" sz="1050">
                  <a:solidFill>
                    <a:srgbClr val="000000"/>
                  </a:solidFill>
                </a:rPr>
                <a:t>Adapter</a:t>
              </a:r>
              <a:endParaRPr/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Platform Feature Enablement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46"/>
            <p:cNvSpPr/>
            <p:nvPr/>
          </p:nvSpPr>
          <p:spPr>
            <a:xfrm>
              <a:off x="4344403" y="3501251"/>
              <a:ext cx="936000" cy="2826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Transformer configuration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46"/>
            <p:cNvSpPr/>
            <p:nvPr/>
          </p:nvSpPr>
          <p:spPr>
            <a:xfrm>
              <a:off x="4344403" y="2453501"/>
              <a:ext cx="936000" cy="2826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46"/>
            <p:cNvSpPr/>
            <p:nvPr/>
          </p:nvSpPr>
          <p:spPr>
            <a:xfrm>
              <a:off x="5442276" y="1319210"/>
              <a:ext cx="1061400" cy="3744000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99997" ty="0" sy="99997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Service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Transformer Module</a:t>
              </a:r>
              <a:endParaRPr sz="10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46"/>
            <p:cNvSpPr/>
            <p:nvPr/>
          </p:nvSpPr>
          <p:spPr>
            <a:xfrm>
              <a:off x="5506453" y="3501251"/>
              <a:ext cx="936000" cy="2826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Transformer configuration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46"/>
            <p:cNvSpPr/>
            <p:nvPr/>
          </p:nvSpPr>
          <p:spPr>
            <a:xfrm>
              <a:off x="5503649" y="3164099"/>
              <a:ext cx="941700" cy="280500"/>
            </a:xfrm>
            <a:prstGeom prst="rect">
              <a:avLst/>
            </a:prstGeom>
            <a:solidFill>
              <a:srgbClr val="C6D9F1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Transformer module</a:t>
              </a:r>
              <a:endParaRPr sz="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46"/>
            <p:cNvSpPr/>
            <p:nvPr/>
          </p:nvSpPr>
          <p:spPr>
            <a:xfrm>
              <a:off x="5506453" y="2453501"/>
              <a:ext cx="936000" cy="2826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46"/>
            <p:cNvSpPr/>
            <p:nvPr/>
          </p:nvSpPr>
          <p:spPr>
            <a:xfrm>
              <a:off x="6597976" y="1319210"/>
              <a:ext cx="1061400" cy="3744000"/>
            </a:xfrm>
            <a:prstGeom prst="rect">
              <a:avLst/>
            </a:prstGeom>
            <a:blipFill rotWithShape="1">
              <a:blip r:embed="rId3">
                <a:alphaModFix amt="20000"/>
              </a:blip>
              <a:tile algn="tl" flip="none" tx="0" sx="99997" ty="0" sy="99997"/>
            </a:blipFill>
            <a:ln cap="flat" cmpd="sng" w="9525">
              <a:solidFill>
                <a:srgbClr val="BFBFB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t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05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Service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Liberator Module</a:t>
              </a:r>
              <a:endParaRPr sz="10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46"/>
            <p:cNvSpPr/>
            <p:nvPr/>
          </p:nvSpPr>
          <p:spPr>
            <a:xfrm>
              <a:off x="6662153" y="2453501"/>
              <a:ext cx="936000" cy="2826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Liberator configuration</a:t>
              </a:r>
              <a:endParaRPr sz="8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46"/>
            <p:cNvSpPr/>
            <p:nvPr/>
          </p:nvSpPr>
          <p:spPr>
            <a:xfrm>
              <a:off x="6659349" y="2116349"/>
              <a:ext cx="941700" cy="280500"/>
            </a:xfrm>
            <a:prstGeom prst="rect">
              <a:avLst/>
            </a:prstGeom>
            <a:solidFill>
              <a:srgbClr val="C6D9F1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7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Liberator module</a:t>
              </a:r>
              <a:endParaRPr sz="7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330" name="Google Shape;330;p4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9020" y="2277295"/>
              <a:ext cx="262800" cy="262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1" name="Google Shape;331;p46"/>
            <p:cNvSpPr txBox="1"/>
            <p:nvPr/>
          </p:nvSpPr>
          <p:spPr>
            <a:xfrm>
              <a:off x="1137590" y="2316162"/>
              <a:ext cx="768600" cy="15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332" name="Google Shape;332;p4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799020" y="3306474"/>
              <a:ext cx="262800" cy="2628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33" name="Google Shape;333;p46"/>
            <p:cNvSpPr txBox="1"/>
            <p:nvPr/>
          </p:nvSpPr>
          <p:spPr>
            <a:xfrm>
              <a:off x="1137590" y="3345341"/>
              <a:ext cx="768600" cy="15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-GB" sz="1000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1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8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47"/>
          <p:cNvSpPr txBox="1"/>
          <p:nvPr>
            <p:ph idx="4294967295"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Adapter </a:t>
            </a:r>
            <a:r>
              <a:rPr lang="en-GB"/>
              <a:t>Types</a:t>
            </a:r>
            <a:endParaRPr/>
          </a:p>
        </p:txBody>
      </p:sp>
      <p:grpSp>
        <p:nvGrpSpPr>
          <p:cNvPr id="340" name="Google Shape;340;p47"/>
          <p:cNvGrpSpPr/>
          <p:nvPr/>
        </p:nvGrpSpPr>
        <p:grpSpPr>
          <a:xfrm>
            <a:off x="646980" y="1125762"/>
            <a:ext cx="7496412" cy="3247893"/>
            <a:chOff x="646980" y="1125762"/>
            <a:chExt cx="7496412" cy="3247893"/>
          </a:xfrm>
        </p:grpSpPr>
        <p:sp>
          <p:nvSpPr>
            <p:cNvPr id="341" name="Google Shape;341;p47"/>
            <p:cNvSpPr/>
            <p:nvPr/>
          </p:nvSpPr>
          <p:spPr>
            <a:xfrm>
              <a:off x="944592" y="1410421"/>
              <a:ext cx="7198800" cy="837900"/>
            </a:xfrm>
            <a:prstGeom prst="roundRect">
              <a:avLst>
                <a:gd fmla="val 16667" name="adj"/>
              </a:avLst>
            </a:prstGeom>
            <a:solidFill>
              <a:srgbClr val="CBCED6">
                <a:alpha val="89800"/>
              </a:srgbClr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t" bIns="175850" lIns="11425" spcFirstLastPara="1" rIns="504750" wrap="square" tIns="175850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Char char="•"/>
              </a:pPr>
              <a:r>
                <a:rPr b="1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Liberator JMX</a:t>
              </a:r>
              <a:endPara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Char char="•"/>
              </a:pPr>
              <a:r>
                <a:rPr b="1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HTTPS</a:t>
              </a:r>
              <a:endPara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14300" lvl="2" marL="2286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Char char="•"/>
              </a:pPr>
              <a:r>
                <a:rPr b="1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All built in blades are configuration only</a:t>
              </a:r>
              <a:endPara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47"/>
            <p:cNvSpPr/>
            <p:nvPr/>
          </p:nvSpPr>
          <p:spPr>
            <a:xfrm>
              <a:off x="646980" y="1125762"/>
              <a:ext cx="3666300" cy="384900"/>
            </a:xfrm>
            <a:prstGeom prst="rect">
              <a:avLst/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38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102300" lIns="140400" spcFirstLastPara="1" rIns="140400" wrap="square" tIns="1023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Configuration only</a:t>
              </a:r>
              <a:endPara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47"/>
            <p:cNvSpPr/>
            <p:nvPr/>
          </p:nvSpPr>
          <p:spPr>
            <a:xfrm>
              <a:off x="944592" y="2489261"/>
              <a:ext cx="7198800" cy="837900"/>
            </a:xfrm>
            <a:prstGeom prst="roundRect">
              <a:avLst>
                <a:gd fmla="val 16667" name="adj"/>
              </a:avLst>
            </a:prstGeom>
            <a:solidFill>
              <a:srgbClr val="CBCED6">
                <a:alpha val="89800"/>
              </a:srgbClr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t" bIns="175850" lIns="11425" spcFirstLastPara="1" rIns="504750" wrap="square" tIns="175850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Char char="•"/>
              </a:pPr>
              <a:r>
                <a:rPr b="1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Permissioning Service</a:t>
              </a:r>
              <a:endPara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71450" lvl="1" marL="17145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Char char="•"/>
              </a:pPr>
              <a:r>
                <a:rPr b="1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RefinerService</a:t>
              </a:r>
              <a:endPara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14300" lvl="2" marL="2286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Char char="•"/>
              </a:pPr>
              <a:r>
                <a:rPr b="1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These blades cause the Liberator or the Transformer to load the blade module</a:t>
              </a:r>
              <a:endPara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47"/>
            <p:cNvSpPr/>
            <p:nvPr/>
          </p:nvSpPr>
          <p:spPr>
            <a:xfrm>
              <a:off x="646980" y="2159316"/>
              <a:ext cx="3666300" cy="384900"/>
            </a:xfrm>
            <a:prstGeom prst="rect">
              <a:avLst/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38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102300" lIns="140400" spcFirstLastPara="1" rIns="140400" wrap="square" tIns="1023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Module</a:t>
              </a:r>
              <a:r>
                <a:rPr lang="en-GB" sz="2000">
                  <a:solidFill>
                    <a:schemeClr val="dk1"/>
                  </a:solidFill>
                </a:rPr>
                <a:t> Services</a:t>
              </a:r>
              <a:endPara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47"/>
            <p:cNvSpPr/>
            <p:nvPr/>
          </p:nvSpPr>
          <p:spPr>
            <a:xfrm>
              <a:off x="944592" y="3535755"/>
              <a:ext cx="7198800" cy="837900"/>
            </a:xfrm>
            <a:prstGeom prst="roundRect">
              <a:avLst>
                <a:gd fmla="val 16667" name="adj"/>
              </a:avLst>
            </a:prstGeom>
            <a:solidFill>
              <a:srgbClr val="CBCED6">
                <a:alpha val="89800"/>
              </a:srgbClr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t" bIns="175850" lIns="11425" spcFirstLastPara="1" rIns="504750" wrap="square" tIns="175850">
              <a:noAutofit/>
            </a:bodyPr>
            <a:lstStyle/>
            <a:p>
              <a:pPr indent="-171450" lvl="1" marL="17145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Char char="•"/>
              </a:pPr>
              <a:r>
                <a:rPr b="1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CIS generated blades</a:t>
              </a:r>
              <a:endPara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14300" lvl="2" marL="228600" marR="0" rtl="0" algn="l">
                <a:lnSpc>
                  <a:spcPct val="90000"/>
                </a:lnSpc>
                <a:spcBef>
                  <a:spcPts val="180"/>
                </a:spcBef>
                <a:spcAft>
                  <a:spcPts val="0"/>
                </a:spcAft>
                <a:buClr>
                  <a:schemeClr val="dk1"/>
                </a:buClr>
                <a:buSzPts val="1200"/>
                <a:buFont typeface="Arial"/>
                <a:buChar char="•"/>
              </a:pPr>
              <a:r>
                <a:rPr b="1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These supply data to the Liberator and/or Transformer</a:t>
              </a:r>
              <a:endParaRPr b="1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6" name="Google Shape;346;p47"/>
            <p:cNvSpPr/>
            <p:nvPr/>
          </p:nvSpPr>
          <p:spPr>
            <a:xfrm>
              <a:off x="646980" y="3244627"/>
              <a:ext cx="3666300" cy="384900"/>
            </a:xfrm>
            <a:prstGeom prst="rect">
              <a:avLst/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38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102300" lIns="140400" spcFirstLastPara="1" rIns="140400" wrap="square" tIns="1023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Adapter</a:t>
              </a:r>
              <a:endPara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4-3-pp-pres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